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67"/>
  </p:notesMasterIdLst>
  <p:sldIdLst>
    <p:sldId id="256" r:id="rId2"/>
    <p:sldId id="408" r:id="rId3"/>
    <p:sldId id="342" r:id="rId4"/>
    <p:sldId id="319" r:id="rId5"/>
    <p:sldId id="335" r:id="rId6"/>
    <p:sldId id="341" r:id="rId7"/>
    <p:sldId id="389" r:id="rId8"/>
    <p:sldId id="343" r:id="rId9"/>
    <p:sldId id="390" r:id="rId10"/>
    <p:sldId id="406" r:id="rId11"/>
    <p:sldId id="407" r:id="rId12"/>
    <p:sldId id="391" r:id="rId13"/>
    <p:sldId id="386" r:id="rId14"/>
    <p:sldId id="392" r:id="rId15"/>
    <p:sldId id="387" r:id="rId16"/>
    <p:sldId id="388" r:id="rId17"/>
    <p:sldId id="402" r:id="rId18"/>
    <p:sldId id="403" r:id="rId19"/>
    <p:sldId id="352" r:id="rId20"/>
    <p:sldId id="400" r:id="rId21"/>
    <p:sldId id="401" r:id="rId22"/>
    <p:sldId id="382" r:id="rId23"/>
    <p:sldId id="318" r:id="rId24"/>
    <p:sldId id="363" r:id="rId25"/>
    <p:sldId id="345" r:id="rId26"/>
    <p:sldId id="364" r:id="rId27"/>
    <p:sldId id="346" r:id="rId28"/>
    <p:sldId id="365" r:id="rId29"/>
    <p:sldId id="347" r:id="rId30"/>
    <p:sldId id="366" r:id="rId31"/>
    <p:sldId id="348" r:id="rId32"/>
    <p:sldId id="367" r:id="rId33"/>
    <p:sldId id="358" r:id="rId34"/>
    <p:sldId id="377" r:id="rId35"/>
    <p:sldId id="356" r:id="rId36"/>
    <p:sldId id="381" r:id="rId37"/>
    <p:sldId id="384" r:id="rId38"/>
    <p:sldId id="361" r:id="rId39"/>
    <p:sldId id="375" r:id="rId40"/>
    <p:sldId id="371" r:id="rId41"/>
    <p:sldId id="378" r:id="rId42"/>
    <p:sldId id="373" r:id="rId43"/>
    <p:sldId id="379" r:id="rId44"/>
    <p:sldId id="374" r:id="rId45"/>
    <p:sldId id="380" r:id="rId46"/>
    <p:sldId id="370" r:id="rId47"/>
    <p:sldId id="393" r:id="rId48"/>
    <p:sldId id="327" r:id="rId49"/>
    <p:sldId id="355" r:id="rId50"/>
    <p:sldId id="328" r:id="rId51"/>
    <p:sldId id="394" r:id="rId52"/>
    <p:sldId id="395" r:id="rId53"/>
    <p:sldId id="396" r:id="rId54"/>
    <p:sldId id="349" r:id="rId55"/>
    <p:sldId id="350" r:id="rId56"/>
    <p:sldId id="351" r:id="rId57"/>
    <p:sldId id="316" r:id="rId58"/>
    <p:sldId id="397" r:id="rId59"/>
    <p:sldId id="398" r:id="rId60"/>
    <p:sldId id="399" r:id="rId61"/>
    <p:sldId id="404" r:id="rId62"/>
    <p:sldId id="405" r:id="rId63"/>
    <p:sldId id="292" r:id="rId64"/>
    <p:sldId id="357" r:id="rId65"/>
    <p:sldId id="34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18991A2-2E1B-394B-BD61-510180442562}">
          <p14:sldIdLst>
            <p14:sldId id="256"/>
            <p14:sldId id="408"/>
            <p14:sldId id="342"/>
            <p14:sldId id="319"/>
            <p14:sldId id="335"/>
            <p14:sldId id="341"/>
            <p14:sldId id="389"/>
            <p14:sldId id="343"/>
            <p14:sldId id="390"/>
            <p14:sldId id="406"/>
            <p14:sldId id="407"/>
            <p14:sldId id="391"/>
            <p14:sldId id="386"/>
            <p14:sldId id="392"/>
            <p14:sldId id="387"/>
            <p14:sldId id="388"/>
            <p14:sldId id="402"/>
            <p14:sldId id="403"/>
            <p14:sldId id="352"/>
            <p14:sldId id="400"/>
            <p14:sldId id="401"/>
            <p14:sldId id="382"/>
            <p14:sldId id="318"/>
            <p14:sldId id="363"/>
            <p14:sldId id="345"/>
            <p14:sldId id="364"/>
            <p14:sldId id="346"/>
            <p14:sldId id="365"/>
            <p14:sldId id="347"/>
            <p14:sldId id="366"/>
            <p14:sldId id="348"/>
            <p14:sldId id="367"/>
            <p14:sldId id="358"/>
            <p14:sldId id="377"/>
            <p14:sldId id="356"/>
            <p14:sldId id="381"/>
            <p14:sldId id="384"/>
            <p14:sldId id="361"/>
            <p14:sldId id="375"/>
            <p14:sldId id="371"/>
            <p14:sldId id="378"/>
            <p14:sldId id="373"/>
            <p14:sldId id="379"/>
            <p14:sldId id="374"/>
            <p14:sldId id="380"/>
            <p14:sldId id="370"/>
            <p14:sldId id="393"/>
            <p14:sldId id="327"/>
            <p14:sldId id="355"/>
            <p14:sldId id="328"/>
            <p14:sldId id="394"/>
            <p14:sldId id="395"/>
            <p14:sldId id="396"/>
            <p14:sldId id="349"/>
            <p14:sldId id="350"/>
            <p14:sldId id="351"/>
            <p14:sldId id="316"/>
            <p14:sldId id="397"/>
            <p14:sldId id="398"/>
            <p14:sldId id="399"/>
            <p14:sldId id="404"/>
            <p14:sldId id="405"/>
            <p14:sldId id="292"/>
            <p14:sldId id="357"/>
            <p14:sldId id="340"/>
          </p14:sldIdLst>
        </p14:section>
        <p14:section name="Default Section" id="{BF54D0BF-C454-9F4E-8A40-5D198839FF6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6"/>
    <p:restoredTop sz="94687"/>
  </p:normalViewPr>
  <p:slideViewPr>
    <p:cSldViewPr snapToGrid="0">
      <p:cViewPr varScale="1">
        <p:scale>
          <a:sx n="183" d="100"/>
          <a:sy n="183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D31A04-EC41-E04E-9BCF-B0E6BBDD014B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27162840-8C1A-E34E-B697-4E3430CF0668}">
      <dgm:prSet phldrT="[Text]"/>
      <dgm:spPr>
        <a:solidFill>
          <a:srgbClr val="FFE066"/>
        </a:solidFill>
      </dgm:spPr>
      <dgm:t>
        <a:bodyPr/>
        <a:lstStyle/>
        <a:p>
          <a:r>
            <a:rPr lang="de-DE"/>
            <a:t>Rationalisierung</a:t>
          </a:r>
        </a:p>
      </dgm:t>
    </dgm:pt>
    <dgm:pt modelId="{4FE9B71A-5F8E-A747-A453-F82D0C5110D0}" type="parTrans" cxnId="{97F6A7B7-73CF-0642-9362-05750464C093}">
      <dgm:prSet/>
      <dgm:spPr/>
      <dgm:t>
        <a:bodyPr/>
        <a:lstStyle/>
        <a:p>
          <a:endParaRPr lang="de-DE"/>
        </a:p>
      </dgm:t>
    </dgm:pt>
    <dgm:pt modelId="{1D442F3B-AE79-C845-A4B7-381FC6FED3B0}" type="sibTrans" cxnId="{97F6A7B7-73CF-0642-9362-05750464C093}">
      <dgm:prSet/>
      <dgm:spPr/>
      <dgm:t>
        <a:bodyPr/>
        <a:lstStyle/>
        <a:p>
          <a:endParaRPr lang="de-DE"/>
        </a:p>
      </dgm:t>
    </dgm:pt>
    <dgm:pt modelId="{8A436B66-6103-7644-A997-90FE70CD3431}">
      <dgm:prSet phldrT="[Text]"/>
      <dgm:spPr>
        <a:solidFill>
          <a:srgbClr val="83B6C9"/>
        </a:solidFill>
      </dgm:spPr>
      <dgm:t>
        <a:bodyPr/>
        <a:lstStyle/>
        <a:p>
          <a:r>
            <a:rPr lang="de-DE"/>
            <a:t>Gelegenheit</a:t>
          </a:r>
        </a:p>
      </dgm:t>
    </dgm:pt>
    <dgm:pt modelId="{4BCFE757-F9DE-2641-BEEF-02FFAEF4B235}" type="parTrans" cxnId="{8AD9834E-5B97-2445-AD50-0755390D358E}">
      <dgm:prSet/>
      <dgm:spPr/>
      <dgm:t>
        <a:bodyPr/>
        <a:lstStyle/>
        <a:p>
          <a:endParaRPr lang="de-DE"/>
        </a:p>
      </dgm:t>
    </dgm:pt>
    <dgm:pt modelId="{78A799BE-36CF-A24A-9675-F6235ED9F926}" type="sibTrans" cxnId="{8AD9834E-5B97-2445-AD50-0755390D358E}">
      <dgm:prSet/>
      <dgm:spPr/>
      <dgm:t>
        <a:bodyPr/>
        <a:lstStyle/>
        <a:p>
          <a:endParaRPr lang="de-DE"/>
        </a:p>
      </dgm:t>
    </dgm:pt>
    <dgm:pt modelId="{6B76E823-D97A-7C42-90F7-05AF63D88735}">
      <dgm:prSet phldrT="[Text]"/>
      <dgm:spPr>
        <a:solidFill>
          <a:srgbClr val="F8C3FF"/>
        </a:solidFill>
      </dgm:spPr>
      <dgm:t>
        <a:bodyPr/>
        <a:lstStyle/>
        <a:p>
          <a:r>
            <a:rPr lang="de-DE"/>
            <a:t>Anreiz</a:t>
          </a:r>
        </a:p>
      </dgm:t>
    </dgm:pt>
    <dgm:pt modelId="{9A509B8B-1FC4-E944-BF8C-8FE159F823A3}" type="parTrans" cxnId="{A7B0D146-0D21-9342-8C86-B7A4934ED7EE}">
      <dgm:prSet/>
      <dgm:spPr/>
      <dgm:t>
        <a:bodyPr/>
        <a:lstStyle/>
        <a:p>
          <a:endParaRPr lang="de-DE"/>
        </a:p>
      </dgm:t>
    </dgm:pt>
    <dgm:pt modelId="{16D66893-E8F0-E743-BA33-B76FA6714792}" type="sibTrans" cxnId="{A7B0D146-0D21-9342-8C86-B7A4934ED7EE}">
      <dgm:prSet/>
      <dgm:spPr/>
      <dgm:t>
        <a:bodyPr/>
        <a:lstStyle/>
        <a:p>
          <a:endParaRPr lang="de-DE"/>
        </a:p>
      </dgm:t>
    </dgm:pt>
    <dgm:pt modelId="{274DB100-65A3-E045-B5BF-06FFB5424928}" type="pres">
      <dgm:prSet presAssocID="{E4D31A04-EC41-E04E-9BCF-B0E6BBDD014B}" presName="compositeShape" presStyleCnt="0">
        <dgm:presLayoutVars>
          <dgm:dir/>
          <dgm:resizeHandles/>
        </dgm:presLayoutVars>
      </dgm:prSet>
      <dgm:spPr/>
    </dgm:pt>
    <dgm:pt modelId="{3A64EBBF-3927-7B44-AF21-EA46DC5CFE2E}" type="pres">
      <dgm:prSet presAssocID="{E4D31A04-EC41-E04E-9BCF-B0E6BBDD014B}" presName="pyramid" presStyleLbl="node1" presStyleIdx="0" presStyleCnt="1"/>
      <dgm:spPr>
        <a:solidFill>
          <a:srgbClr val="417D95"/>
        </a:solidFill>
      </dgm:spPr>
    </dgm:pt>
    <dgm:pt modelId="{C8B5C44F-A805-0144-822E-9D395EC8AE77}" type="pres">
      <dgm:prSet presAssocID="{E4D31A04-EC41-E04E-9BCF-B0E6BBDD014B}" presName="theList" presStyleCnt="0"/>
      <dgm:spPr/>
    </dgm:pt>
    <dgm:pt modelId="{74FE8A3D-AC89-2B47-9D2A-BCAC2930E745}" type="pres">
      <dgm:prSet presAssocID="{27162840-8C1A-E34E-B697-4E3430CF0668}" presName="aNode" presStyleLbl="fgAcc1" presStyleIdx="0" presStyleCnt="3">
        <dgm:presLayoutVars>
          <dgm:bulletEnabled val="1"/>
        </dgm:presLayoutVars>
      </dgm:prSet>
      <dgm:spPr/>
    </dgm:pt>
    <dgm:pt modelId="{BD41A7B5-14F4-8C43-AABC-7D70C22FF557}" type="pres">
      <dgm:prSet presAssocID="{27162840-8C1A-E34E-B697-4E3430CF0668}" presName="aSpace" presStyleCnt="0"/>
      <dgm:spPr/>
    </dgm:pt>
    <dgm:pt modelId="{449BF57E-64B0-6540-A581-816063DADBDD}" type="pres">
      <dgm:prSet presAssocID="{8A436B66-6103-7644-A997-90FE70CD3431}" presName="aNode" presStyleLbl="fgAcc1" presStyleIdx="1" presStyleCnt="3">
        <dgm:presLayoutVars>
          <dgm:bulletEnabled val="1"/>
        </dgm:presLayoutVars>
      </dgm:prSet>
      <dgm:spPr/>
    </dgm:pt>
    <dgm:pt modelId="{19563FEF-08E0-DB45-A421-CBF9CDF550A4}" type="pres">
      <dgm:prSet presAssocID="{8A436B66-6103-7644-A997-90FE70CD3431}" presName="aSpace" presStyleCnt="0"/>
      <dgm:spPr/>
    </dgm:pt>
    <dgm:pt modelId="{58AC0E83-1BCE-8945-98FF-2A5C9F61B2B6}" type="pres">
      <dgm:prSet presAssocID="{6B76E823-D97A-7C42-90F7-05AF63D88735}" presName="aNode" presStyleLbl="fgAcc1" presStyleIdx="2" presStyleCnt="3">
        <dgm:presLayoutVars>
          <dgm:bulletEnabled val="1"/>
        </dgm:presLayoutVars>
      </dgm:prSet>
      <dgm:spPr/>
    </dgm:pt>
    <dgm:pt modelId="{E15AE9CE-37BD-4045-810B-CE42D5E1C30E}" type="pres">
      <dgm:prSet presAssocID="{6B76E823-D97A-7C42-90F7-05AF63D88735}" presName="aSpace" presStyleCnt="0"/>
      <dgm:spPr/>
    </dgm:pt>
  </dgm:ptLst>
  <dgm:cxnLst>
    <dgm:cxn modelId="{A7B0D146-0D21-9342-8C86-B7A4934ED7EE}" srcId="{E4D31A04-EC41-E04E-9BCF-B0E6BBDD014B}" destId="{6B76E823-D97A-7C42-90F7-05AF63D88735}" srcOrd="2" destOrd="0" parTransId="{9A509B8B-1FC4-E944-BF8C-8FE159F823A3}" sibTransId="{16D66893-E8F0-E743-BA33-B76FA6714792}"/>
    <dgm:cxn modelId="{8AD9834E-5B97-2445-AD50-0755390D358E}" srcId="{E4D31A04-EC41-E04E-9BCF-B0E6BBDD014B}" destId="{8A436B66-6103-7644-A997-90FE70CD3431}" srcOrd="1" destOrd="0" parTransId="{4BCFE757-F9DE-2641-BEEF-02FFAEF4B235}" sibTransId="{78A799BE-36CF-A24A-9675-F6235ED9F926}"/>
    <dgm:cxn modelId="{70223883-563D-B245-B57B-C9694BB4C103}" type="presOf" srcId="{27162840-8C1A-E34E-B697-4E3430CF0668}" destId="{74FE8A3D-AC89-2B47-9D2A-BCAC2930E745}" srcOrd="0" destOrd="0" presId="urn:microsoft.com/office/officeart/2005/8/layout/pyramid2"/>
    <dgm:cxn modelId="{663CFFB0-0FAF-0A4D-AEC3-4A50622F9AF2}" type="presOf" srcId="{E4D31A04-EC41-E04E-9BCF-B0E6BBDD014B}" destId="{274DB100-65A3-E045-B5BF-06FFB5424928}" srcOrd="0" destOrd="0" presId="urn:microsoft.com/office/officeart/2005/8/layout/pyramid2"/>
    <dgm:cxn modelId="{97F6A7B7-73CF-0642-9362-05750464C093}" srcId="{E4D31A04-EC41-E04E-9BCF-B0E6BBDD014B}" destId="{27162840-8C1A-E34E-B697-4E3430CF0668}" srcOrd="0" destOrd="0" parTransId="{4FE9B71A-5F8E-A747-A453-F82D0C5110D0}" sibTransId="{1D442F3B-AE79-C845-A4B7-381FC6FED3B0}"/>
    <dgm:cxn modelId="{89E2C6B9-82BD-814F-998A-FB34D456728B}" type="presOf" srcId="{8A436B66-6103-7644-A997-90FE70CD3431}" destId="{449BF57E-64B0-6540-A581-816063DADBDD}" srcOrd="0" destOrd="0" presId="urn:microsoft.com/office/officeart/2005/8/layout/pyramid2"/>
    <dgm:cxn modelId="{A8B76FE7-807B-4E45-8007-268E441CEE02}" type="presOf" srcId="{6B76E823-D97A-7C42-90F7-05AF63D88735}" destId="{58AC0E83-1BCE-8945-98FF-2A5C9F61B2B6}" srcOrd="0" destOrd="0" presId="urn:microsoft.com/office/officeart/2005/8/layout/pyramid2"/>
    <dgm:cxn modelId="{5807D01C-2520-1D41-A5F1-482A1E533F50}" type="presParOf" srcId="{274DB100-65A3-E045-B5BF-06FFB5424928}" destId="{3A64EBBF-3927-7B44-AF21-EA46DC5CFE2E}" srcOrd="0" destOrd="0" presId="urn:microsoft.com/office/officeart/2005/8/layout/pyramid2"/>
    <dgm:cxn modelId="{C79FA995-2405-9145-AC88-647A799CABA5}" type="presParOf" srcId="{274DB100-65A3-E045-B5BF-06FFB5424928}" destId="{C8B5C44F-A805-0144-822E-9D395EC8AE77}" srcOrd="1" destOrd="0" presId="urn:microsoft.com/office/officeart/2005/8/layout/pyramid2"/>
    <dgm:cxn modelId="{A1A090CC-BB21-D243-BA06-406A60A02050}" type="presParOf" srcId="{C8B5C44F-A805-0144-822E-9D395EC8AE77}" destId="{74FE8A3D-AC89-2B47-9D2A-BCAC2930E745}" srcOrd="0" destOrd="0" presId="urn:microsoft.com/office/officeart/2005/8/layout/pyramid2"/>
    <dgm:cxn modelId="{7A820D9C-F348-5843-BE3D-322729ABAFEA}" type="presParOf" srcId="{C8B5C44F-A805-0144-822E-9D395EC8AE77}" destId="{BD41A7B5-14F4-8C43-AABC-7D70C22FF557}" srcOrd="1" destOrd="0" presId="urn:microsoft.com/office/officeart/2005/8/layout/pyramid2"/>
    <dgm:cxn modelId="{CD1D800F-6E27-3146-A5ED-283A50A25076}" type="presParOf" srcId="{C8B5C44F-A805-0144-822E-9D395EC8AE77}" destId="{449BF57E-64B0-6540-A581-816063DADBDD}" srcOrd="2" destOrd="0" presId="urn:microsoft.com/office/officeart/2005/8/layout/pyramid2"/>
    <dgm:cxn modelId="{FF54041D-9510-9244-A83D-B2AC983570DD}" type="presParOf" srcId="{C8B5C44F-A805-0144-822E-9D395EC8AE77}" destId="{19563FEF-08E0-DB45-A421-CBF9CDF550A4}" srcOrd="3" destOrd="0" presId="urn:microsoft.com/office/officeart/2005/8/layout/pyramid2"/>
    <dgm:cxn modelId="{30032B06-273E-F841-940E-A1BADE0B73A2}" type="presParOf" srcId="{C8B5C44F-A805-0144-822E-9D395EC8AE77}" destId="{58AC0E83-1BCE-8945-98FF-2A5C9F61B2B6}" srcOrd="4" destOrd="0" presId="urn:microsoft.com/office/officeart/2005/8/layout/pyramid2"/>
    <dgm:cxn modelId="{8A6D11E6-3F0A-3A4A-B915-2E1B1614C05C}" type="presParOf" srcId="{C8B5C44F-A805-0144-822E-9D395EC8AE77}" destId="{E15AE9CE-37BD-4045-810B-CE42D5E1C30E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D31A04-EC41-E04E-9BCF-B0E6BBDD014B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27162840-8C1A-E34E-B697-4E3430CF0668}">
      <dgm:prSet phldrT="[Text]"/>
      <dgm:spPr>
        <a:solidFill>
          <a:srgbClr val="FFE066"/>
        </a:solidFill>
      </dgm:spPr>
      <dgm:t>
        <a:bodyPr/>
        <a:lstStyle/>
        <a:p>
          <a:r>
            <a:rPr lang="de-DE"/>
            <a:t>Rationalisierung</a:t>
          </a:r>
        </a:p>
      </dgm:t>
    </dgm:pt>
    <dgm:pt modelId="{4FE9B71A-5F8E-A747-A453-F82D0C5110D0}" type="parTrans" cxnId="{97F6A7B7-73CF-0642-9362-05750464C093}">
      <dgm:prSet/>
      <dgm:spPr/>
      <dgm:t>
        <a:bodyPr/>
        <a:lstStyle/>
        <a:p>
          <a:endParaRPr lang="de-DE"/>
        </a:p>
      </dgm:t>
    </dgm:pt>
    <dgm:pt modelId="{1D442F3B-AE79-C845-A4B7-381FC6FED3B0}" type="sibTrans" cxnId="{97F6A7B7-73CF-0642-9362-05750464C093}">
      <dgm:prSet/>
      <dgm:spPr/>
      <dgm:t>
        <a:bodyPr/>
        <a:lstStyle/>
        <a:p>
          <a:endParaRPr lang="de-DE"/>
        </a:p>
      </dgm:t>
    </dgm:pt>
    <dgm:pt modelId="{8A436B66-6103-7644-A997-90FE70CD3431}">
      <dgm:prSet phldrT="[Text]"/>
      <dgm:spPr>
        <a:solidFill>
          <a:srgbClr val="83B6C9"/>
        </a:solidFill>
      </dgm:spPr>
      <dgm:t>
        <a:bodyPr/>
        <a:lstStyle/>
        <a:p>
          <a:r>
            <a:rPr lang="de-DE"/>
            <a:t>Gelegenheit</a:t>
          </a:r>
        </a:p>
      </dgm:t>
    </dgm:pt>
    <dgm:pt modelId="{4BCFE757-F9DE-2641-BEEF-02FFAEF4B235}" type="parTrans" cxnId="{8AD9834E-5B97-2445-AD50-0755390D358E}">
      <dgm:prSet/>
      <dgm:spPr/>
      <dgm:t>
        <a:bodyPr/>
        <a:lstStyle/>
        <a:p>
          <a:endParaRPr lang="de-DE"/>
        </a:p>
      </dgm:t>
    </dgm:pt>
    <dgm:pt modelId="{78A799BE-36CF-A24A-9675-F6235ED9F926}" type="sibTrans" cxnId="{8AD9834E-5B97-2445-AD50-0755390D358E}">
      <dgm:prSet/>
      <dgm:spPr/>
      <dgm:t>
        <a:bodyPr/>
        <a:lstStyle/>
        <a:p>
          <a:endParaRPr lang="de-DE"/>
        </a:p>
      </dgm:t>
    </dgm:pt>
    <dgm:pt modelId="{6B76E823-D97A-7C42-90F7-05AF63D88735}">
      <dgm:prSet phldrT="[Text]"/>
      <dgm:spPr>
        <a:solidFill>
          <a:srgbClr val="F8C3FF"/>
        </a:solidFill>
      </dgm:spPr>
      <dgm:t>
        <a:bodyPr/>
        <a:lstStyle/>
        <a:p>
          <a:r>
            <a:rPr lang="de-DE"/>
            <a:t>Anreiz</a:t>
          </a:r>
        </a:p>
      </dgm:t>
    </dgm:pt>
    <dgm:pt modelId="{9A509B8B-1FC4-E944-BF8C-8FE159F823A3}" type="parTrans" cxnId="{A7B0D146-0D21-9342-8C86-B7A4934ED7EE}">
      <dgm:prSet/>
      <dgm:spPr/>
      <dgm:t>
        <a:bodyPr/>
        <a:lstStyle/>
        <a:p>
          <a:endParaRPr lang="de-DE"/>
        </a:p>
      </dgm:t>
    </dgm:pt>
    <dgm:pt modelId="{16D66893-E8F0-E743-BA33-B76FA6714792}" type="sibTrans" cxnId="{A7B0D146-0D21-9342-8C86-B7A4934ED7EE}">
      <dgm:prSet/>
      <dgm:spPr/>
      <dgm:t>
        <a:bodyPr/>
        <a:lstStyle/>
        <a:p>
          <a:endParaRPr lang="de-DE"/>
        </a:p>
      </dgm:t>
    </dgm:pt>
    <dgm:pt modelId="{274DB100-65A3-E045-B5BF-06FFB5424928}" type="pres">
      <dgm:prSet presAssocID="{E4D31A04-EC41-E04E-9BCF-B0E6BBDD014B}" presName="compositeShape" presStyleCnt="0">
        <dgm:presLayoutVars>
          <dgm:dir/>
          <dgm:resizeHandles/>
        </dgm:presLayoutVars>
      </dgm:prSet>
      <dgm:spPr/>
    </dgm:pt>
    <dgm:pt modelId="{3A64EBBF-3927-7B44-AF21-EA46DC5CFE2E}" type="pres">
      <dgm:prSet presAssocID="{E4D31A04-EC41-E04E-9BCF-B0E6BBDD014B}" presName="pyramid" presStyleLbl="node1" presStyleIdx="0" presStyleCnt="1"/>
      <dgm:spPr>
        <a:solidFill>
          <a:srgbClr val="417D95"/>
        </a:solidFill>
      </dgm:spPr>
    </dgm:pt>
    <dgm:pt modelId="{C8B5C44F-A805-0144-822E-9D395EC8AE77}" type="pres">
      <dgm:prSet presAssocID="{E4D31A04-EC41-E04E-9BCF-B0E6BBDD014B}" presName="theList" presStyleCnt="0"/>
      <dgm:spPr/>
    </dgm:pt>
    <dgm:pt modelId="{74FE8A3D-AC89-2B47-9D2A-BCAC2930E745}" type="pres">
      <dgm:prSet presAssocID="{27162840-8C1A-E34E-B697-4E3430CF0668}" presName="aNode" presStyleLbl="fgAcc1" presStyleIdx="0" presStyleCnt="3">
        <dgm:presLayoutVars>
          <dgm:bulletEnabled val="1"/>
        </dgm:presLayoutVars>
      </dgm:prSet>
      <dgm:spPr/>
    </dgm:pt>
    <dgm:pt modelId="{BD41A7B5-14F4-8C43-AABC-7D70C22FF557}" type="pres">
      <dgm:prSet presAssocID="{27162840-8C1A-E34E-B697-4E3430CF0668}" presName="aSpace" presStyleCnt="0"/>
      <dgm:spPr/>
    </dgm:pt>
    <dgm:pt modelId="{449BF57E-64B0-6540-A581-816063DADBDD}" type="pres">
      <dgm:prSet presAssocID="{8A436B66-6103-7644-A997-90FE70CD3431}" presName="aNode" presStyleLbl="fgAcc1" presStyleIdx="1" presStyleCnt="3">
        <dgm:presLayoutVars>
          <dgm:bulletEnabled val="1"/>
        </dgm:presLayoutVars>
      </dgm:prSet>
      <dgm:spPr/>
    </dgm:pt>
    <dgm:pt modelId="{19563FEF-08E0-DB45-A421-CBF9CDF550A4}" type="pres">
      <dgm:prSet presAssocID="{8A436B66-6103-7644-A997-90FE70CD3431}" presName="aSpace" presStyleCnt="0"/>
      <dgm:spPr/>
    </dgm:pt>
    <dgm:pt modelId="{58AC0E83-1BCE-8945-98FF-2A5C9F61B2B6}" type="pres">
      <dgm:prSet presAssocID="{6B76E823-D97A-7C42-90F7-05AF63D88735}" presName="aNode" presStyleLbl="fgAcc1" presStyleIdx="2" presStyleCnt="3">
        <dgm:presLayoutVars>
          <dgm:bulletEnabled val="1"/>
        </dgm:presLayoutVars>
      </dgm:prSet>
      <dgm:spPr/>
    </dgm:pt>
    <dgm:pt modelId="{E15AE9CE-37BD-4045-810B-CE42D5E1C30E}" type="pres">
      <dgm:prSet presAssocID="{6B76E823-D97A-7C42-90F7-05AF63D88735}" presName="aSpace" presStyleCnt="0"/>
      <dgm:spPr/>
    </dgm:pt>
  </dgm:ptLst>
  <dgm:cxnLst>
    <dgm:cxn modelId="{A7B0D146-0D21-9342-8C86-B7A4934ED7EE}" srcId="{E4D31A04-EC41-E04E-9BCF-B0E6BBDD014B}" destId="{6B76E823-D97A-7C42-90F7-05AF63D88735}" srcOrd="2" destOrd="0" parTransId="{9A509B8B-1FC4-E944-BF8C-8FE159F823A3}" sibTransId="{16D66893-E8F0-E743-BA33-B76FA6714792}"/>
    <dgm:cxn modelId="{8AD9834E-5B97-2445-AD50-0755390D358E}" srcId="{E4D31A04-EC41-E04E-9BCF-B0E6BBDD014B}" destId="{8A436B66-6103-7644-A997-90FE70CD3431}" srcOrd="1" destOrd="0" parTransId="{4BCFE757-F9DE-2641-BEEF-02FFAEF4B235}" sibTransId="{78A799BE-36CF-A24A-9675-F6235ED9F926}"/>
    <dgm:cxn modelId="{70223883-563D-B245-B57B-C9694BB4C103}" type="presOf" srcId="{27162840-8C1A-E34E-B697-4E3430CF0668}" destId="{74FE8A3D-AC89-2B47-9D2A-BCAC2930E745}" srcOrd="0" destOrd="0" presId="urn:microsoft.com/office/officeart/2005/8/layout/pyramid2"/>
    <dgm:cxn modelId="{663CFFB0-0FAF-0A4D-AEC3-4A50622F9AF2}" type="presOf" srcId="{E4D31A04-EC41-E04E-9BCF-B0E6BBDD014B}" destId="{274DB100-65A3-E045-B5BF-06FFB5424928}" srcOrd="0" destOrd="0" presId="urn:microsoft.com/office/officeart/2005/8/layout/pyramid2"/>
    <dgm:cxn modelId="{97F6A7B7-73CF-0642-9362-05750464C093}" srcId="{E4D31A04-EC41-E04E-9BCF-B0E6BBDD014B}" destId="{27162840-8C1A-E34E-B697-4E3430CF0668}" srcOrd="0" destOrd="0" parTransId="{4FE9B71A-5F8E-A747-A453-F82D0C5110D0}" sibTransId="{1D442F3B-AE79-C845-A4B7-381FC6FED3B0}"/>
    <dgm:cxn modelId="{89E2C6B9-82BD-814F-998A-FB34D456728B}" type="presOf" srcId="{8A436B66-6103-7644-A997-90FE70CD3431}" destId="{449BF57E-64B0-6540-A581-816063DADBDD}" srcOrd="0" destOrd="0" presId="urn:microsoft.com/office/officeart/2005/8/layout/pyramid2"/>
    <dgm:cxn modelId="{A8B76FE7-807B-4E45-8007-268E441CEE02}" type="presOf" srcId="{6B76E823-D97A-7C42-90F7-05AF63D88735}" destId="{58AC0E83-1BCE-8945-98FF-2A5C9F61B2B6}" srcOrd="0" destOrd="0" presId="urn:microsoft.com/office/officeart/2005/8/layout/pyramid2"/>
    <dgm:cxn modelId="{5807D01C-2520-1D41-A5F1-482A1E533F50}" type="presParOf" srcId="{274DB100-65A3-E045-B5BF-06FFB5424928}" destId="{3A64EBBF-3927-7B44-AF21-EA46DC5CFE2E}" srcOrd="0" destOrd="0" presId="urn:microsoft.com/office/officeart/2005/8/layout/pyramid2"/>
    <dgm:cxn modelId="{C79FA995-2405-9145-AC88-647A799CABA5}" type="presParOf" srcId="{274DB100-65A3-E045-B5BF-06FFB5424928}" destId="{C8B5C44F-A805-0144-822E-9D395EC8AE77}" srcOrd="1" destOrd="0" presId="urn:microsoft.com/office/officeart/2005/8/layout/pyramid2"/>
    <dgm:cxn modelId="{A1A090CC-BB21-D243-BA06-406A60A02050}" type="presParOf" srcId="{C8B5C44F-A805-0144-822E-9D395EC8AE77}" destId="{74FE8A3D-AC89-2B47-9D2A-BCAC2930E745}" srcOrd="0" destOrd="0" presId="urn:microsoft.com/office/officeart/2005/8/layout/pyramid2"/>
    <dgm:cxn modelId="{7A820D9C-F348-5843-BE3D-322729ABAFEA}" type="presParOf" srcId="{C8B5C44F-A805-0144-822E-9D395EC8AE77}" destId="{BD41A7B5-14F4-8C43-AABC-7D70C22FF557}" srcOrd="1" destOrd="0" presId="urn:microsoft.com/office/officeart/2005/8/layout/pyramid2"/>
    <dgm:cxn modelId="{CD1D800F-6E27-3146-A5ED-283A50A25076}" type="presParOf" srcId="{C8B5C44F-A805-0144-822E-9D395EC8AE77}" destId="{449BF57E-64B0-6540-A581-816063DADBDD}" srcOrd="2" destOrd="0" presId="urn:microsoft.com/office/officeart/2005/8/layout/pyramid2"/>
    <dgm:cxn modelId="{FF54041D-9510-9244-A83D-B2AC983570DD}" type="presParOf" srcId="{C8B5C44F-A805-0144-822E-9D395EC8AE77}" destId="{19563FEF-08E0-DB45-A421-CBF9CDF550A4}" srcOrd="3" destOrd="0" presId="urn:microsoft.com/office/officeart/2005/8/layout/pyramid2"/>
    <dgm:cxn modelId="{30032B06-273E-F841-940E-A1BADE0B73A2}" type="presParOf" srcId="{C8B5C44F-A805-0144-822E-9D395EC8AE77}" destId="{58AC0E83-1BCE-8945-98FF-2A5C9F61B2B6}" srcOrd="4" destOrd="0" presId="urn:microsoft.com/office/officeart/2005/8/layout/pyramid2"/>
    <dgm:cxn modelId="{8A6D11E6-3F0A-3A4A-B915-2E1B1614C05C}" type="presParOf" srcId="{C8B5C44F-A805-0144-822E-9D395EC8AE77}" destId="{E15AE9CE-37BD-4045-810B-CE42D5E1C30E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4EBBF-3927-7B44-AF21-EA46DC5CFE2E}">
      <dsp:nvSpPr>
        <dsp:cNvPr id="0" name=""/>
        <dsp:cNvSpPr/>
      </dsp:nvSpPr>
      <dsp:spPr>
        <a:xfrm>
          <a:off x="440671" y="0"/>
          <a:ext cx="4017494" cy="4017494"/>
        </a:xfrm>
        <a:prstGeom prst="triangle">
          <a:avLst/>
        </a:prstGeom>
        <a:solidFill>
          <a:srgbClr val="417D9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E8A3D-AC89-2B47-9D2A-BCAC2930E745}">
      <dsp:nvSpPr>
        <dsp:cNvPr id="0" name=""/>
        <dsp:cNvSpPr/>
      </dsp:nvSpPr>
      <dsp:spPr>
        <a:xfrm>
          <a:off x="2449418" y="403907"/>
          <a:ext cx="2611371" cy="951016"/>
        </a:xfrm>
        <a:prstGeom prst="roundRect">
          <a:avLst/>
        </a:prstGeom>
        <a:solidFill>
          <a:srgbClr val="FFE066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Rationalisierung</a:t>
          </a:r>
        </a:p>
      </dsp:txBody>
      <dsp:txXfrm>
        <a:off x="2495843" y="450332"/>
        <a:ext cx="2518521" cy="858166"/>
      </dsp:txXfrm>
    </dsp:sp>
    <dsp:sp modelId="{449BF57E-64B0-6540-A581-816063DADBDD}">
      <dsp:nvSpPr>
        <dsp:cNvPr id="0" name=""/>
        <dsp:cNvSpPr/>
      </dsp:nvSpPr>
      <dsp:spPr>
        <a:xfrm>
          <a:off x="2449418" y="1473800"/>
          <a:ext cx="2611371" cy="951016"/>
        </a:xfrm>
        <a:prstGeom prst="roundRect">
          <a:avLst/>
        </a:prstGeom>
        <a:solidFill>
          <a:srgbClr val="83B6C9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Gelegenheit</a:t>
          </a:r>
        </a:p>
      </dsp:txBody>
      <dsp:txXfrm>
        <a:off x="2495843" y="1520225"/>
        <a:ext cx="2518521" cy="858166"/>
      </dsp:txXfrm>
    </dsp:sp>
    <dsp:sp modelId="{58AC0E83-1BCE-8945-98FF-2A5C9F61B2B6}">
      <dsp:nvSpPr>
        <dsp:cNvPr id="0" name=""/>
        <dsp:cNvSpPr/>
      </dsp:nvSpPr>
      <dsp:spPr>
        <a:xfrm>
          <a:off x="2449418" y="2543693"/>
          <a:ext cx="2611371" cy="951016"/>
        </a:xfrm>
        <a:prstGeom prst="roundRect">
          <a:avLst/>
        </a:prstGeom>
        <a:solidFill>
          <a:srgbClr val="F8C3FF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Anreiz</a:t>
          </a:r>
        </a:p>
      </dsp:txBody>
      <dsp:txXfrm>
        <a:off x="2495843" y="2590118"/>
        <a:ext cx="2518521" cy="858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4EBBF-3927-7B44-AF21-EA46DC5CFE2E}">
      <dsp:nvSpPr>
        <dsp:cNvPr id="0" name=""/>
        <dsp:cNvSpPr/>
      </dsp:nvSpPr>
      <dsp:spPr>
        <a:xfrm>
          <a:off x="440671" y="0"/>
          <a:ext cx="4017494" cy="4017494"/>
        </a:xfrm>
        <a:prstGeom prst="triangle">
          <a:avLst/>
        </a:prstGeom>
        <a:solidFill>
          <a:srgbClr val="417D9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E8A3D-AC89-2B47-9D2A-BCAC2930E745}">
      <dsp:nvSpPr>
        <dsp:cNvPr id="0" name=""/>
        <dsp:cNvSpPr/>
      </dsp:nvSpPr>
      <dsp:spPr>
        <a:xfrm>
          <a:off x="2449418" y="403907"/>
          <a:ext cx="2611371" cy="951016"/>
        </a:xfrm>
        <a:prstGeom prst="roundRect">
          <a:avLst/>
        </a:prstGeom>
        <a:solidFill>
          <a:srgbClr val="FFE066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Rationalisierung</a:t>
          </a:r>
        </a:p>
      </dsp:txBody>
      <dsp:txXfrm>
        <a:off x="2495843" y="450332"/>
        <a:ext cx="2518521" cy="858166"/>
      </dsp:txXfrm>
    </dsp:sp>
    <dsp:sp modelId="{449BF57E-64B0-6540-A581-816063DADBDD}">
      <dsp:nvSpPr>
        <dsp:cNvPr id="0" name=""/>
        <dsp:cNvSpPr/>
      </dsp:nvSpPr>
      <dsp:spPr>
        <a:xfrm>
          <a:off x="2449418" y="1473800"/>
          <a:ext cx="2611371" cy="951016"/>
        </a:xfrm>
        <a:prstGeom prst="roundRect">
          <a:avLst/>
        </a:prstGeom>
        <a:solidFill>
          <a:srgbClr val="83B6C9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Gelegenheit</a:t>
          </a:r>
        </a:p>
      </dsp:txBody>
      <dsp:txXfrm>
        <a:off x="2495843" y="1520225"/>
        <a:ext cx="2518521" cy="858166"/>
      </dsp:txXfrm>
    </dsp:sp>
    <dsp:sp modelId="{58AC0E83-1BCE-8945-98FF-2A5C9F61B2B6}">
      <dsp:nvSpPr>
        <dsp:cNvPr id="0" name=""/>
        <dsp:cNvSpPr/>
      </dsp:nvSpPr>
      <dsp:spPr>
        <a:xfrm>
          <a:off x="2449418" y="2543693"/>
          <a:ext cx="2611371" cy="951016"/>
        </a:xfrm>
        <a:prstGeom prst="roundRect">
          <a:avLst/>
        </a:prstGeom>
        <a:solidFill>
          <a:srgbClr val="F8C3FF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Anreiz</a:t>
          </a:r>
        </a:p>
      </dsp:txBody>
      <dsp:txXfrm>
        <a:off x="2495843" y="2590118"/>
        <a:ext cx="2518521" cy="858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A5184-94E1-1D4F-BB09-29D30F2FF979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B2C99-56ED-1C45-97FC-8C7E0A03C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1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4606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CH" sz="1200">
              <a:highlight>
                <a:srgbClr val="FF0000"/>
              </a:highlight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9696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CH" sz="1200">
              <a:highlight>
                <a:srgbClr val="FF0000"/>
              </a:highlight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6166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>
                <a:solidFill>
                  <a:srgbClr val="222222"/>
                </a:solidFill>
                <a:latin typeface="+mj-lt"/>
              </a:rPr>
              <a:t>Für jedes Wort wird gleich viel Zeit verwendet.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CH" b="0" i="0" dirty="0">
              <a:solidFill>
                <a:srgbClr val="222222"/>
              </a:solidFill>
              <a:effectLst/>
              <a:latin typeface="+mj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b="0" i="0" dirty="0" err="1">
                <a:solidFill>
                  <a:srgbClr val="222222"/>
                </a:solidFill>
                <a:effectLst/>
                <a:latin typeface="+mj-lt"/>
              </a:rPr>
              <a:t>Autocompletion</a:t>
            </a:r>
            <a:endParaRPr lang="de-CH" b="0" i="0" dirty="0">
              <a:solidFill>
                <a:srgbClr val="222222"/>
              </a:solidFill>
              <a:effectLst/>
              <a:latin typeface="+mj-lt"/>
            </a:endParaRP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01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>
                <a:solidFill>
                  <a:srgbClr val="222222"/>
                </a:solidFill>
                <a:latin typeface="+mj-lt"/>
              </a:rPr>
              <a:t>Für jedes Wort wird gleich viel Zeit verwendet.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b="0" i="0" err="1">
                <a:solidFill>
                  <a:srgbClr val="222222"/>
                </a:solidFill>
                <a:effectLst/>
                <a:latin typeface="+mj-lt"/>
              </a:rPr>
              <a:t>Autocompletion</a:t>
            </a: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3025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>
                <a:solidFill>
                  <a:srgbClr val="222222"/>
                </a:solidFill>
                <a:latin typeface="+mj-lt"/>
              </a:rPr>
              <a:t>Für jedes Wort wird gleich viel Zeit verwendet.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b="0" i="0" err="1">
                <a:solidFill>
                  <a:srgbClr val="222222"/>
                </a:solidFill>
                <a:effectLst/>
                <a:latin typeface="+mj-lt"/>
              </a:rPr>
              <a:t>Autocompletion</a:t>
            </a: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132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>
                <a:solidFill>
                  <a:srgbClr val="222222"/>
                </a:solidFill>
                <a:latin typeface="+mj-lt"/>
              </a:rPr>
              <a:t>Für jedes Wort wird gleich viel Zeit verwendet.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b="0" i="0" err="1">
                <a:solidFill>
                  <a:srgbClr val="222222"/>
                </a:solidFill>
                <a:effectLst/>
                <a:latin typeface="+mj-lt"/>
              </a:rPr>
              <a:t>Autocompletion</a:t>
            </a: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3695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1386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Erstaunlich simpel, aber Regeln sind wichtig.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7942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Auch Schreibstile / Tonalität vorgeben etc. ist möglich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532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172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2 Personen starten in </a:t>
            </a:r>
            <a:r>
              <a:rPr lang="de-CH" err="1"/>
              <a:t>Fishbowl</a:t>
            </a:r>
            <a:r>
              <a:rPr lang="de-CH"/>
              <a:t> aus Gruppe (Fragen und/oder Aha-Momente)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181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9101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Erstaunlich simpel, aber Regeln sind wichtig.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4449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>
                <a:solidFill>
                  <a:srgbClr val="222222"/>
                </a:solidFill>
                <a:latin typeface="+mj-lt"/>
              </a:rPr>
              <a:t>Verbessern Übersichtlichkeit und Verständlichkeit</a:t>
            </a:r>
          </a:p>
          <a:p>
            <a:r>
              <a:rPr lang="de-CH" sz="1200">
                <a:solidFill>
                  <a:srgbClr val="222222"/>
                </a:solidFill>
                <a:latin typeface="+mj-lt"/>
              </a:rPr>
              <a:t>Erleichtern die Weiterverarbeitung von Informationen</a:t>
            </a:r>
          </a:p>
          <a:p>
            <a:r>
              <a:rPr lang="de-CH" sz="1200">
                <a:solidFill>
                  <a:srgbClr val="222222"/>
                </a:solidFill>
                <a:latin typeface="+mj-lt"/>
              </a:rPr>
              <a:t>Beispiele: Tabellen, Listen, JSON, YAML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061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4909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de-CH" sz="1800">
                <a:effectLst/>
                <a:latin typeface="Aptos" panose="020B0004020202020204" pitchFamily="34" charset="0"/>
                <a:ea typeface="Aptos" panose="020B0004020202020204" pitchFamily="34" charset="0"/>
                <a:cs typeface="Symbol" panose="05050102010706020507" pitchFamily="18" charset="2"/>
              </a:rPr>
              <a:t>Ermöglicht die Analyse spezifischer Texte oder Daten</a:t>
            </a: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en-US" sz="1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Symbol" panose="05050102010706020507" pitchFamily="18" charset="2"/>
              </a:rPr>
              <a:t>Verbessert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Symbol" panose="05050102010706020507" pitchFamily="18" charset="2"/>
              </a:rPr>
              <a:t> die </a:t>
            </a:r>
            <a:r>
              <a:rPr lang="en-US" sz="1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Symbol" panose="05050102010706020507" pitchFamily="18" charset="2"/>
              </a:rPr>
              <a:t>Kontextrelevanz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Symbol" panose="05050102010706020507" pitchFamily="18" charset="2"/>
              </a:rPr>
              <a:t> der </a:t>
            </a:r>
            <a:r>
              <a:rPr lang="en-US" sz="1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Symbol" panose="05050102010706020507" pitchFamily="18" charset="2"/>
              </a:rPr>
              <a:t>Antworten</a:t>
            </a:r>
            <a:endParaRPr lang="de-CH" sz="1800">
              <a:effectLst/>
              <a:latin typeface="Aptos" panose="020B0004020202020204" pitchFamily="34" charset="0"/>
              <a:ea typeface="Aptos" panose="020B0004020202020204" pitchFamily="34" charset="0"/>
              <a:cs typeface="Symbol" panose="05050102010706020507" pitchFamily="18" charset="2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de-CH" sz="1800">
                <a:effectLst/>
                <a:latin typeface="Aptos" panose="020B0004020202020204" pitchFamily="34" charset="0"/>
                <a:ea typeface="Aptos" panose="020B0004020202020204" pitchFamily="34" charset="0"/>
                <a:cs typeface="Symbol" panose="05050102010706020507" pitchFamily="18" charset="2"/>
              </a:rPr>
              <a:t>Unterstützt bei der Erstellung von Unterrichtsmaterialien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3725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3046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/>
              <a:t>Verantwortung der Nutzer</a:t>
            </a:r>
            <a:r>
              <a:rPr lang="de-CH" dirty="0"/>
              <a:t>: Nutzer sind selbst verantwortlich für die Einhaltung der Urheberrechte bei Nutzung und Generierung von Inhalten durch ChatGPT.</a:t>
            </a:r>
          </a:p>
          <a:p>
            <a:r>
              <a:rPr lang="de-CH" b="1" dirty="0"/>
              <a:t>Rechtslage des Outputs</a:t>
            </a:r>
            <a:r>
              <a:rPr lang="de-CH" dirty="0"/>
              <a:t>: Der Output von ChatGPT ist urheberrechtlich geschützt, wenn er eine kreative menschliche Leistung enthält.</a:t>
            </a:r>
          </a:p>
          <a:p>
            <a:r>
              <a:rPr lang="de-CH" b="1" dirty="0"/>
              <a:t>Training der KI</a:t>
            </a:r>
            <a:r>
              <a:rPr lang="de-CH" dirty="0"/>
              <a:t>: Die Nutzung urheberrechtlich geschützter Werke im Training von ChatGPT kann Urheberrechte verletzen.</a:t>
            </a:r>
          </a:p>
          <a:p>
            <a:r>
              <a:rPr lang="de-CH" b="1" dirty="0" err="1"/>
              <a:t>OpenAI</a:t>
            </a:r>
            <a:r>
              <a:rPr lang="de-CH" b="1" dirty="0"/>
              <a:t>-Nutzungsbedingungen</a:t>
            </a:r>
            <a:r>
              <a:rPr lang="de-CH" dirty="0"/>
              <a:t>: </a:t>
            </a:r>
            <a:r>
              <a:rPr lang="de-CH" dirty="0" err="1"/>
              <a:t>OpenAI</a:t>
            </a:r>
            <a:r>
              <a:rPr lang="de-CH" dirty="0"/>
              <a:t> tritt Nutzern die Rechte an generierten Inhalten ab, behält sich aber Nutzungsrechte vor.</a:t>
            </a:r>
          </a:p>
          <a:p>
            <a:r>
              <a:rPr lang="de-CH" b="1" dirty="0"/>
              <a:t>Deklarationspflicht</a:t>
            </a:r>
            <a:r>
              <a:rPr lang="de-CH" dirty="0"/>
              <a:t>: Bei Veröffentlichung von Inhalten, an denen ChatGPT mitgewirkt hat, muss dessen Beteiligung offengelegt werden.</a:t>
            </a:r>
          </a:p>
          <a:p>
            <a:r>
              <a:rPr lang="de-CH" b="1" dirty="0"/>
              <a:t>Risiko von Urheberrechtsverletzungen</a:t>
            </a:r>
            <a:r>
              <a:rPr lang="de-CH" dirty="0"/>
              <a:t>: Nutzer müssen sicherstellen, dass der generierte Output keine urheberrechtlich geschützten Inhalte Dritter enthält.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4652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0545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Symbol" pitchFamily="2" charset="2"/>
              <a:buChar char=""/>
            </a:pPr>
            <a:r>
              <a:rPr lang="de-CH" sz="1800" dirty="0">
                <a:effectLst/>
                <a:latin typeface="Lucida Sans" panose="020B0602030504020204" pitchFamily="34" charset="77"/>
                <a:ea typeface="Times New Roman" panose="02020603050405020304" pitchFamily="18" charset="0"/>
              </a:rPr>
              <a:t>Umgekehrte Internetsuche: KI-Outputs selbst einer Internetsuche unterziehen, um mögliche Quellen und Rechteinhaber zu identifizieren.</a:t>
            </a:r>
            <a:endParaRPr lang="de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de-CH" sz="1800" dirty="0">
                <a:effectLst/>
                <a:latin typeface="Lucida Sans" panose="020B0602030504020204" pitchFamily="34" charset="77"/>
                <a:ea typeface="Times New Roman" panose="02020603050405020304" pitchFamily="18" charset="0"/>
              </a:rPr>
              <a:t>Generische Prompts: Prompts verwenden, die sich auf generische Elemente stützen, um spezifische urheberrechtlich geschützte Inhalte zu vermeiden.</a:t>
            </a:r>
            <a:endParaRPr lang="de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de-CH" sz="1800" dirty="0">
                <a:effectLst/>
                <a:latin typeface="Lucida Sans" panose="020B0602030504020204" pitchFamily="34" charset="77"/>
                <a:ea typeface="Times New Roman" panose="02020603050405020304" pitchFamily="18" charset="0"/>
              </a:rPr>
              <a:t>Spezifische Anweisungen: Prompts verwenden, die möglichst spezifische Anweisungen enthalten, um präzisere und rechtlich unbedenkliche Outputs zu erzielen.</a:t>
            </a:r>
            <a:endParaRPr lang="de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de-CH" sz="1800" dirty="0">
                <a:effectLst/>
                <a:latin typeface="Lucida Sans" panose="020B0602030504020204" pitchFamily="34" charset="77"/>
                <a:ea typeface="Times New Roman" panose="02020603050405020304" pitchFamily="18" charset="0"/>
              </a:rPr>
              <a:t>Weiterveränderung von Outputs: KI-Outputs vor der Verwendung noch weiter verändern, um deren Einzigartigkeit und Rechtskonformität zu gewährleisten.</a:t>
            </a:r>
            <a:endParaRPr lang="de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de-CH" sz="1800" dirty="0">
                <a:effectLst/>
                <a:latin typeface="Lucida Sans" panose="020B0602030504020204" pitchFamily="34" charset="77"/>
                <a:ea typeface="Times New Roman" panose="02020603050405020304" pitchFamily="18" charset="0"/>
              </a:rPr>
              <a:t>Vermeidung von Internet-Treffern: Die Verwendung von Outputs vermeiden, welche eine KI basierend auf Internet-Treffern formuliert hat, um mögliche Urheberrechtsverletzungen zu umgehen.</a:t>
            </a:r>
            <a:endParaRPr lang="de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de-CH" sz="1800" dirty="0">
                <a:effectLst/>
                <a:latin typeface="Lucida Sans" panose="020B0602030504020204" pitchFamily="34" charset="77"/>
                <a:ea typeface="Times New Roman" panose="02020603050405020304" pitchFamily="18" charset="0"/>
              </a:rPr>
              <a:t>RAG-Systeme prüfen: Outputs von "RAG"-Systemen (Retrieval-</a:t>
            </a:r>
            <a:r>
              <a:rPr lang="de-CH" sz="1800" dirty="0" err="1">
                <a:effectLst/>
                <a:latin typeface="Lucida Sans" panose="020B0602030504020204" pitchFamily="34" charset="77"/>
                <a:ea typeface="Times New Roman" panose="02020603050405020304" pitchFamily="18" charset="0"/>
              </a:rPr>
              <a:t>Augmented</a:t>
            </a:r>
            <a:r>
              <a:rPr lang="de-CH" sz="1800" dirty="0">
                <a:effectLst/>
                <a:latin typeface="Lucida Sans" panose="020B0602030504020204" pitchFamily="34" charset="77"/>
                <a:ea typeface="Times New Roman" panose="02020603050405020304" pitchFamily="18" charset="0"/>
              </a:rPr>
              <a:t> Generation) nur verwenden, wenn die zugrunde liegenden Inhalte rechtlich benutzt werden dürfen.</a:t>
            </a:r>
            <a:endParaRPr lang="de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3569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918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8996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797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9848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642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sz="1200"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550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341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550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CH" sz="1200">
              <a:highlight>
                <a:srgbClr val="FF0000"/>
              </a:highlight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463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CH" sz="1200">
              <a:highlight>
                <a:srgbClr val="FF0000"/>
              </a:highlight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841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>
                <a:solidFill>
                  <a:srgbClr val="222222"/>
                </a:solidFill>
                <a:latin typeface="+mj-lt"/>
              </a:rPr>
              <a:t>Für jedes Wort wird gleich viel Zeit verwendet.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b="0" i="0" err="1">
                <a:solidFill>
                  <a:srgbClr val="222222"/>
                </a:solidFill>
                <a:effectLst/>
                <a:latin typeface="+mj-lt"/>
              </a:rPr>
              <a:t>Autocompletion</a:t>
            </a: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176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>
                <a:solidFill>
                  <a:srgbClr val="222222"/>
                </a:solidFill>
                <a:latin typeface="+mj-lt"/>
              </a:rPr>
              <a:t>Für jedes Wort wird gleich viel Zeit verwendet.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b="0" i="0" err="1">
                <a:solidFill>
                  <a:srgbClr val="222222"/>
                </a:solidFill>
                <a:effectLst/>
                <a:latin typeface="+mj-lt"/>
              </a:rPr>
              <a:t>Autocompletion</a:t>
            </a: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4041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>
                <a:solidFill>
                  <a:srgbClr val="222222"/>
                </a:solidFill>
                <a:latin typeface="+mj-lt"/>
              </a:rPr>
              <a:t>Für jedes Wort wird gleich viel Zeit verwendet.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b="0" i="0" err="1">
                <a:solidFill>
                  <a:srgbClr val="222222"/>
                </a:solidFill>
                <a:effectLst/>
                <a:latin typeface="+mj-lt"/>
              </a:rPr>
              <a:t>Autocompletion</a:t>
            </a:r>
            <a:endParaRPr lang="de-CH" b="0" i="0">
              <a:solidFill>
                <a:srgbClr val="222222"/>
              </a:solidFill>
              <a:effectLst/>
              <a:latin typeface="+mj-lt"/>
            </a:endParaRP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10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CAAE-6C6A-B1DE-D6F6-CD0C4EFE2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B5078-799B-E6BE-CC65-C5D30F082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4F652-B965-0873-9591-9D247521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9BA71-A23D-3699-0F98-B8E04EAD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D1301-789D-6921-8977-D4264C15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8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11E8-8DBD-C68C-8A69-3D905F70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9AAF7-D505-EA92-7710-3D0976F34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4240E-A0E9-A633-1A47-ED422C296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6E0B2-BA54-56F9-355E-8BB7B2E3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47E64-F68D-1420-3B03-B2D34129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C3F6A5-4D75-C993-7310-AAB1AD8FF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02040-31B6-0EAB-FC09-EB4F21C9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74BA2-B674-9349-36DB-C9A81757D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E3455-3C6B-4288-B0AD-09E59590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D4210-33B6-5CFA-7ED4-627CB36C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31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398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2610" y="317501"/>
            <a:ext cx="2547194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99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4"/>
            <a:ext cx="12191364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798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6605" y="5288816"/>
            <a:ext cx="9045854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997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6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05" y="4682539"/>
            <a:ext cx="11291472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264" y="6347014"/>
            <a:ext cx="9060765" cy="233081"/>
          </a:xfrm>
        </p:spPr>
        <p:txBody>
          <a:bodyPr/>
          <a:lstStyle>
            <a:lvl1pPr marL="179155" indent="-179155">
              <a:defRPr sz="1398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61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3949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265" y="5399232"/>
            <a:ext cx="5500837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798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6606" indent="0">
              <a:buNone/>
              <a:defRPr sz="1997" b="1"/>
            </a:lvl2pPr>
            <a:lvl3pPr marL="913211" indent="0">
              <a:buNone/>
              <a:defRPr sz="1798" b="1"/>
            </a:lvl3pPr>
            <a:lvl4pPr marL="1369817" indent="0">
              <a:buNone/>
              <a:defRPr sz="1598" b="1"/>
            </a:lvl4pPr>
            <a:lvl5pPr marL="1826423" indent="0">
              <a:buNone/>
              <a:defRPr sz="1598" b="1"/>
            </a:lvl5pPr>
            <a:lvl6pPr marL="2283028" indent="0">
              <a:buNone/>
              <a:defRPr sz="1598" b="1"/>
            </a:lvl6pPr>
            <a:lvl7pPr marL="2739634" indent="0">
              <a:buNone/>
              <a:defRPr sz="1598" b="1"/>
            </a:lvl7pPr>
            <a:lvl8pPr marL="3196239" indent="0">
              <a:buNone/>
              <a:defRPr sz="1598" b="1"/>
            </a:lvl8pPr>
            <a:lvl9pPr marL="3652845" indent="0">
              <a:buNone/>
              <a:defRPr sz="15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0899" y="5399232"/>
            <a:ext cx="5500837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798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6606" indent="0">
              <a:buNone/>
              <a:defRPr sz="1997" b="1"/>
            </a:lvl2pPr>
            <a:lvl3pPr marL="913211" indent="0">
              <a:buNone/>
              <a:defRPr sz="1798" b="1"/>
            </a:lvl3pPr>
            <a:lvl4pPr marL="1369817" indent="0">
              <a:buNone/>
              <a:defRPr sz="1598" b="1"/>
            </a:lvl4pPr>
            <a:lvl5pPr marL="1826423" indent="0">
              <a:buNone/>
              <a:defRPr sz="1598" b="1"/>
            </a:lvl5pPr>
            <a:lvl6pPr marL="2283028" indent="0">
              <a:buNone/>
              <a:defRPr sz="1598" b="1"/>
            </a:lvl6pPr>
            <a:lvl7pPr marL="2739634" indent="0">
              <a:buNone/>
              <a:defRPr sz="1598" b="1"/>
            </a:lvl7pPr>
            <a:lvl8pPr marL="3196239" indent="0">
              <a:buNone/>
              <a:defRPr sz="1598" b="1"/>
            </a:lvl8pPr>
            <a:lvl9pPr marL="3652845" indent="0">
              <a:buNone/>
              <a:defRPr sz="15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264" y="1376363"/>
            <a:ext cx="5501462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0275" y="1376363"/>
            <a:ext cx="5501462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3479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398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197" y="3182956"/>
            <a:ext cx="9364739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99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2572" y="3973698"/>
            <a:ext cx="9045854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997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6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72" y="3352801"/>
            <a:ext cx="9045854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9695" y="317500"/>
            <a:ext cx="255011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99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572" y="4889224"/>
            <a:ext cx="9045854" cy="233081"/>
          </a:xfrm>
        </p:spPr>
        <p:txBody>
          <a:bodyPr/>
          <a:lstStyle>
            <a:lvl1pPr marL="179155" indent="-179155">
              <a:defRPr sz="1398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246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43F7-DD3A-B146-B357-B7484213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A0B24-AE70-2DA0-B39E-B210CD163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00724-8270-F1F3-5F13-D86B5CDC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F70CA-5D1D-BA9E-CE51-2C7EB9C20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1BB0E-F549-1151-57C6-D5AF6041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6388-36BB-CF70-CAA2-8BB87AF5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90C90-A075-FB2D-D8C5-1781DE0FC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6792F-561E-D735-B580-821B5800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21DF2-49E3-1A7A-9F8E-C30826578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01985-3639-C301-34B1-E9659DC2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7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9B4F-33FB-7E28-3358-616E203E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9E58-74B1-4C7F-EA9A-4CBAA1258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B8F75-E0F3-F6EB-2B3D-FA01962B8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64C28-3F53-D420-8159-E5DFEB5B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B669B-58F0-DA5A-FEF7-2CE7A7AD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1070C-F536-4E1F-8A1F-23B4D8A5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4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8153-E614-4557-374F-06A30E89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97E29-1C2B-381D-10D7-AB1DCEA02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03381-5A98-26A2-CFA2-0C7D32E8C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099CA0-8ACA-55A3-BBC5-5BDE3FA88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BA18E-E297-F9B1-E48E-FC2C55FA2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3E9A19-F92A-2F81-0B79-359B97DE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E344F9-7C03-6712-D18D-14787298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E12A0-7041-3C4B-B89F-38CAABAD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8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F604-8E10-A644-A950-C7230279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F1A22-304E-BD7C-0B9B-A8B36090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10B79-85F4-28C4-23A9-A30E1F21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8B807-F287-781E-AE8B-6FF45B184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1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9A975-E4CB-052B-BA99-F73F664E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E792C-5107-974D-CBD9-B276A111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11F4-86AB-086C-8487-AD3906B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3130-8387-88FA-45D0-2C31A085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8605-FDA5-854D-A0FB-BA08C5FB4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BA661-3691-3086-E800-6EE023456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1DDAD-577B-A647-B733-5FB9D0CC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DBE73-6C46-A8DE-F23F-D3DCFB86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DD786-151D-3CB8-546C-77A7646F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2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6407-B3BE-9B3B-2070-618747BD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BD5385-EC80-A5EB-6FDE-46CB670B8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FF617-A6D0-07DF-74B5-DE26A645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B79A1-CE32-A20B-CA05-8114F601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787D1-B5CA-C587-2DCB-9C03F20A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DD2CB-1EA5-5C88-2474-9A00FA9E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9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B67FD-1F3E-D0EB-9058-93AD8F6B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AD059-5CD7-4B9A-1215-54080E026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1AFBA-E4AE-D9D9-CFEC-FAC9E4F30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0908E-E0F9-B043-BFC8-082D698D0FF1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AA463-50B7-8F7D-FD76-E1F359C09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5E1B4-1735-4270-1916-A6FE8380E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B5879C-8E0C-1949-BDD3-ABD6C639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5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virtuelleakademie.github.io/promptly-literate/pages/about.html" TargetMode="External"/><Relationship Id="rId3" Type="http://schemas.openxmlformats.org/officeDocument/2006/relationships/image" Target="../media/image55.jpeg"/><Relationship Id="rId7" Type="http://schemas.openxmlformats.org/officeDocument/2006/relationships/hyperlink" Target="https://www.societybyte.swis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bildung6.github.io/bildung6/projekt/" TargetMode="External"/><Relationship Id="rId5" Type="http://schemas.openxmlformats.org/officeDocument/2006/relationships/hyperlink" Target="https://virtuelleakademie.ch/knowledge-base/" TargetMode="External"/><Relationship Id="rId4" Type="http://schemas.openxmlformats.org/officeDocument/2006/relationships/hyperlink" Target="https://virtuelleakademie.ch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DC24167-C86F-4F08-B3BB-7CEDC8B041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 </a:t>
            </a:r>
          </a:p>
        </p:txBody>
      </p:sp>
      <p:sp>
        <p:nvSpPr>
          <p:cNvPr id="17" name="Untertitel 16">
            <a:extLst>
              <a:ext uri="{FF2B5EF4-FFF2-40B4-BE49-F238E27FC236}">
                <a16:creationId xmlns:a16="http://schemas.microsoft.com/office/drawing/2014/main" id="{08C49EA0-B895-4221-B765-777FB9210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Dr. Andrew Ellis </a:t>
            </a:r>
          </a:p>
          <a:p>
            <a:r>
              <a:rPr lang="de-CH" dirty="0"/>
              <a:t>Virtuelle Akademie</a:t>
            </a: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C6C8A689-2479-4E8F-8348-213A550E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10" y="3510024"/>
            <a:ext cx="11291472" cy="514636"/>
          </a:xfrm>
        </p:spPr>
        <p:txBody>
          <a:bodyPr>
            <a:normAutofit fontScale="90000"/>
          </a:bodyPr>
          <a:lstStyle/>
          <a:p>
            <a:r>
              <a:rPr lang="de-CH" dirty="0"/>
              <a:t>Künstliche Intelligenz in Pflegepraxis und Berufsbildung</a:t>
            </a:r>
            <a:br>
              <a:rPr lang="de-CH" dirty="0"/>
            </a:br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ACCCE10-2F7E-42D9-9004-C70B93EFF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CH"/>
              <a:t>BFH Vizerektorat Lehre - Virtuelle Akademie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D93965-2BB4-5909-18E8-CFED2B22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kann ich den Output beeinflussen?</a:t>
            </a:r>
            <a:br>
              <a:rPr lang="de-CH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27A88-7DC8-E352-7CC6-0E2973404B24}"/>
              </a:ext>
            </a:extLst>
          </p:cNvPr>
          <p:cNvSpPr txBox="1"/>
          <p:nvPr/>
        </p:nvSpPr>
        <p:spPr>
          <a:xfrm>
            <a:off x="720422" y="1805515"/>
            <a:ext cx="102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Dr. Müller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b="1" dirty="0" err="1"/>
              <a:t>Chirurgin</a:t>
            </a:r>
            <a:r>
              <a:rPr lang="en-US" dirty="0"/>
              <a:t>... Sie </a:t>
            </a:r>
            <a:r>
              <a:rPr lang="en-US" b="1" dirty="0" err="1"/>
              <a:t>entschied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der </a:t>
            </a:r>
            <a:r>
              <a:rPr lang="en-US" b="1" dirty="0"/>
              <a:t>Patient</a:t>
            </a:r>
            <a:r>
              <a:rPr lang="en-US" dirty="0"/>
              <a:t> </a:t>
            </a:r>
            <a:r>
              <a:rPr lang="en-US" dirty="0" err="1"/>
              <a:t>sofort</a:t>
            </a:r>
            <a:r>
              <a:rPr lang="en-US" dirty="0"/>
              <a:t> </a:t>
            </a:r>
            <a:r>
              <a:rPr lang="en-US" dirty="0" err="1"/>
              <a:t>operiert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musste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831F0-06C8-B74A-675F-3061B2E762EE}"/>
              </a:ext>
            </a:extLst>
          </p:cNvPr>
          <p:cNvSpPr txBox="1"/>
          <p:nvPr/>
        </p:nvSpPr>
        <p:spPr>
          <a:xfrm>
            <a:off x="720422" y="3429001"/>
            <a:ext cx="102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Dr. Müller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b="1" dirty="0" err="1"/>
              <a:t>Therapeutin</a:t>
            </a:r>
            <a:r>
              <a:rPr lang="en-US" dirty="0"/>
              <a:t>... Sie </a:t>
            </a:r>
            <a:r>
              <a:rPr lang="en-US" b="1" dirty="0" err="1"/>
              <a:t>entschied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der </a:t>
            </a:r>
            <a:r>
              <a:rPr lang="en-US" b="1" dirty="0"/>
              <a:t>Patient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längere</a:t>
            </a:r>
            <a:r>
              <a:rPr lang="en-US" dirty="0"/>
              <a:t> </a:t>
            </a:r>
            <a:r>
              <a:rPr lang="en-US" dirty="0" err="1"/>
              <a:t>Therapie</a:t>
            </a:r>
            <a:r>
              <a:rPr lang="en-US" dirty="0"/>
              <a:t> </a:t>
            </a:r>
            <a:r>
              <a:rPr lang="en-US" dirty="0" err="1"/>
              <a:t>benötigte</a:t>
            </a:r>
            <a:r>
              <a:rPr lang="en-US" dirty="0"/>
              <a:t>.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7DAF65-02AE-7499-68F0-0FFBC5562562}"/>
              </a:ext>
            </a:extLst>
          </p:cNvPr>
          <p:cNvSpPr/>
          <p:nvPr/>
        </p:nvSpPr>
        <p:spPr>
          <a:xfrm>
            <a:off x="2065540" y="1711777"/>
            <a:ext cx="1012707" cy="451532"/>
          </a:xfrm>
          <a:prstGeom prst="roundRect">
            <a:avLst/>
          </a:prstGeom>
          <a:solidFill>
            <a:schemeClr val="accent6"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7101B1F-9795-EF7A-989F-17A52A2766D6}"/>
              </a:ext>
            </a:extLst>
          </p:cNvPr>
          <p:cNvSpPr/>
          <p:nvPr/>
        </p:nvSpPr>
        <p:spPr>
          <a:xfrm>
            <a:off x="6422137" y="1690688"/>
            <a:ext cx="3056909" cy="513967"/>
          </a:xfrm>
          <a:prstGeom prst="roundRect">
            <a:avLst/>
          </a:prstGeom>
          <a:solidFill>
            <a:schemeClr val="accent6"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7D98072-F77D-C058-C85D-2DD062DC6984}"/>
              </a:ext>
            </a:extLst>
          </p:cNvPr>
          <p:cNvSpPr/>
          <p:nvPr/>
        </p:nvSpPr>
        <p:spPr>
          <a:xfrm>
            <a:off x="2065540" y="3373193"/>
            <a:ext cx="1284933" cy="369332"/>
          </a:xfrm>
          <a:prstGeom prst="roundRect">
            <a:avLst/>
          </a:prstGeom>
          <a:solidFill>
            <a:schemeClr val="accent5"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F2F2321-F544-79F0-A49D-30024B46C1EA}"/>
              </a:ext>
            </a:extLst>
          </p:cNvPr>
          <p:cNvSpPr/>
          <p:nvPr/>
        </p:nvSpPr>
        <p:spPr>
          <a:xfrm>
            <a:off x="6744931" y="3387901"/>
            <a:ext cx="3111045" cy="354624"/>
          </a:xfrm>
          <a:prstGeom prst="roundRect">
            <a:avLst/>
          </a:prstGeom>
          <a:solidFill>
            <a:schemeClr val="accent5"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34AC6A3-3413-2F29-0A3E-323D3865D0AC}"/>
              </a:ext>
            </a:extLst>
          </p:cNvPr>
          <p:cNvCxnSpPr>
            <a:cxnSpLocks/>
            <a:stCxn id="37" idx="0"/>
            <a:endCxn id="38" idx="0"/>
          </p:cNvCxnSpPr>
          <p:nvPr/>
        </p:nvCxnSpPr>
        <p:spPr>
          <a:xfrm rot="5400000" flipH="1" flipV="1">
            <a:off x="5250699" y="-988116"/>
            <a:ext cx="21089" cy="5378698"/>
          </a:xfrm>
          <a:prstGeom prst="bentConnector3">
            <a:avLst>
              <a:gd name="adj1" fmla="val 1183977"/>
            </a:avLst>
          </a:prstGeom>
          <a:ln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18B5A70-C5E4-CA92-DDDB-E965BF48D5AE}"/>
              </a:ext>
            </a:extLst>
          </p:cNvPr>
          <p:cNvCxnSpPr>
            <a:cxnSpLocks/>
            <a:stCxn id="40" idx="0"/>
            <a:endCxn id="41" idx="0"/>
          </p:cNvCxnSpPr>
          <p:nvPr/>
        </p:nvCxnSpPr>
        <p:spPr>
          <a:xfrm rot="16200000" flipH="1">
            <a:off x="5496876" y="584324"/>
            <a:ext cx="14708" cy="5592447"/>
          </a:xfrm>
          <a:prstGeom prst="bentConnector3">
            <a:avLst>
              <a:gd name="adj1" fmla="val -1554256"/>
            </a:avLst>
          </a:prstGeom>
          <a:ln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26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051174-C270-6A48-E154-0A31D58A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CC5CDE-60D3-AA3D-E272-57BD18D59635}"/>
              </a:ext>
            </a:extLst>
          </p:cNvPr>
          <p:cNvGrpSpPr/>
          <p:nvPr/>
        </p:nvGrpSpPr>
        <p:grpSpPr>
          <a:xfrm>
            <a:off x="436312" y="1393764"/>
            <a:ext cx="10248256" cy="4624924"/>
            <a:chOff x="436880" y="1391114"/>
            <a:chExt cx="10261600" cy="46309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4691AB-5B5A-0207-370D-2E8554AD6F42}"/>
                </a:ext>
              </a:extLst>
            </p:cNvPr>
            <p:cNvSpPr txBox="1"/>
            <p:nvPr/>
          </p:nvSpPr>
          <p:spPr>
            <a:xfrm>
              <a:off x="4257040" y="1391114"/>
              <a:ext cx="20777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197" dirty="0"/>
                <a:t>Dr. Müller </a:t>
              </a:r>
              <a:r>
                <a:rPr lang="en-US" sz="2197" dirty="0" err="1"/>
                <a:t>ist</a:t>
              </a:r>
              <a:endParaRPr lang="en-US" sz="2197" dirty="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4A8837B-788E-2F1E-1CC2-5C8C7EBC31A3}"/>
                </a:ext>
              </a:extLst>
            </p:cNvPr>
            <p:cNvSpPr/>
            <p:nvPr/>
          </p:nvSpPr>
          <p:spPr>
            <a:xfrm>
              <a:off x="2966720" y="2057845"/>
              <a:ext cx="1661160" cy="48768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97" dirty="0" err="1"/>
                <a:t>Chirurgin</a:t>
              </a:r>
              <a:endParaRPr lang="en-US" sz="2197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81ABA37-D0E2-A882-5EA3-F4076FDD2AE0}"/>
                </a:ext>
              </a:extLst>
            </p:cNvPr>
            <p:cNvSpPr/>
            <p:nvPr/>
          </p:nvSpPr>
          <p:spPr>
            <a:xfrm>
              <a:off x="5644516" y="2064065"/>
              <a:ext cx="1922780" cy="48768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97" dirty="0" err="1"/>
                <a:t>Therapeutin</a:t>
              </a:r>
              <a:endParaRPr lang="en-US" sz="2197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B2C4FE-1402-8FDA-902A-2379E792BFC7}"/>
                </a:ext>
              </a:extLst>
            </p:cNvPr>
            <p:cNvSpPr txBox="1"/>
            <p:nvPr/>
          </p:nvSpPr>
          <p:spPr>
            <a:xfrm>
              <a:off x="3140070" y="3024832"/>
              <a:ext cx="4678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197" dirty="0"/>
                <a:t>Sie </a:t>
              </a:r>
              <a:r>
                <a:rPr lang="en-US" sz="2197" dirty="0" err="1"/>
                <a:t>entschied</a:t>
              </a:r>
              <a:r>
                <a:rPr lang="en-US" sz="2197" dirty="0"/>
                <a:t>, </a:t>
              </a:r>
              <a:r>
                <a:rPr lang="en-US" sz="2197" dirty="0" err="1"/>
                <a:t>dass</a:t>
              </a:r>
              <a:r>
                <a:rPr lang="en-US" sz="2197" dirty="0"/>
                <a:t> der Patient…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8E1AE7E-FAD6-1385-26CD-7976018D122C}"/>
                </a:ext>
              </a:extLst>
            </p:cNvPr>
            <p:cNvSpPr/>
            <p:nvPr/>
          </p:nvSpPr>
          <p:spPr>
            <a:xfrm>
              <a:off x="436880" y="4691100"/>
              <a:ext cx="4191000" cy="1330960"/>
            </a:xfrm>
            <a:prstGeom prst="roundRect">
              <a:avLst/>
            </a:prstGeom>
            <a:solidFill>
              <a:schemeClr val="accent5">
                <a:alpha val="34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97" dirty="0" err="1">
                  <a:solidFill>
                    <a:schemeClr val="tx1"/>
                  </a:solidFill>
                </a:rPr>
                <a:t>sofort</a:t>
              </a:r>
              <a:r>
                <a:rPr lang="en-US" sz="2197" dirty="0">
                  <a:solidFill>
                    <a:schemeClr val="tx1"/>
                  </a:solidFill>
                </a:rPr>
                <a:t> </a:t>
              </a:r>
              <a:r>
                <a:rPr lang="en-US" sz="2197" dirty="0" err="1">
                  <a:solidFill>
                    <a:schemeClr val="tx1"/>
                  </a:solidFill>
                </a:rPr>
                <a:t>operiert</a:t>
              </a:r>
              <a:r>
                <a:rPr lang="en-US" sz="2197" dirty="0">
                  <a:solidFill>
                    <a:schemeClr val="tx1"/>
                  </a:solidFill>
                </a:rPr>
                <a:t> </a:t>
              </a:r>
              <a:r>
                <a:rPr lang="en-US" sz="2197" dirty="0" err="1">
                  <a:solidFill>
                    <a:schemeClr val="tx1"/>
                  </a:solidFill>
                </a:rPr>
                <a:t>werden</a:t>
              </a:r>
              <a:r>
                <a:rPr lang="en-US" sz="2197" dirty="0">
                  <a:solidFill>
                    <a:schemeClr val="tx1"/>
                  </a:solidFill>
                </a:rPr>
                <a:t> </a:t>
              </a:r>
              <a:r>
                <a:rPr lang="en-US" sz="2197" dirty="0" err="1">
                  <a:solidFill>
                    <a:schemeClr val="tx1"/>
                  </a:solidFill>
                </a:rPr>
                <a:t>musste</a:t>
              </a:r>
              <a:r>
                <a:rPr lang="en-US" sz="2197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FD5C0F6-5CF1-623A-74B7-DF3CD2928C42}"/>
                </a:ext>
              </a:extLst>
            </p:cNvPr>
            <p:cNvSpPr/>
            <p:nvPr/>
          </p:nvSpPr>
          <p:spPr>
            <a:xfrm>
              <a:off x="6019800" y="4671367"/>
              <a:ext cx="4678680" cy="1330960"/>
            </a:xfrm>
            <a:prstGeom prst="roundRect">
              <a:avLst/>
            </a:prstGeom>
            <a:solidFill>
              <a:schemeClr val="accent6">
                <a:alpha val="3357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97" dirty="0" err="1">
                  <a:solidFill>
                    <a:schemeClr val="tx1"/>
                  </a:solidFill>
                </a:rPr>
                <a:t>eine</a:t>
              </a:r>
              <a:r>
                <a:rPr lang="en-US" sz="2197" dirty="0">
                  <a:solidFill>
                    <a:schemeClr val="tx1"/>
                  </a:solidFill>
                </a:rPr>
                <a:t> </a:t>
              </a:r>
              <a:r>
                <a:rPr lang="en-US" sz="2197" dirty="0" err="1">
                  <a:solidFill>
                    <a:schemeClr val="tx1"/>
                  </a:solidFill>
                </a:rPr>
                <a:t>längere</a:t>
              </a:r>
              <a:r>
                <a:rPr lang="en-US" sz="2197" dirty="0">
                  <a:solidFill>
                    <a:schemeClr val="tx1"/>
                  </a:solidFill>
                </a:rPr>
                <a:t> </a:t>
              </a:r>
              <a:r>
                <a:rPr lang="en-US" sz="2197" dirty="0" err="1">
                  <a:solidFill>
                    <a:schemeClr val="tx1"/>
                  </a:solidFill>
                </a:rPr>
                <a:t>Therapie</a:t>
              </a:r>
              <a:r>
                <a:rPr lang="en-US" sz="2197" dirty="0">
                  <a:solidFill>
                    <a:schemeClr val="tx1"/>
                  </a:solidFill>
                </a:rPr>
                <a:t> </a:t>
              </a:r>
              <a:r>
                <a:rPr lang="en-US" sz="2197" dirty="0" err="1">
                  <a:solidFill>
                    <a:schemeClr val="tx1"/>
                  </a:solidFill>
                </a:rPr>
                <a:t>benötigte</a:t>
              </a:r>
              <a:r>
                <a:rPr lang="en-US" sz="2197" dirty="0">
                  <a:solidFill>
                    <a:schemeClr val="tx1"/>
                  </a:solidFill>
                </a:rPr>
                <a:t>.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394509C-F5A6-5455-A7E2-50CB9341BD04}"/>
                </a:ext>
              </a:extLst>
            </p:cNvPr>
            <p:cNvGrpSpPr/>
            <p:nvPr/>
          </p:nvGrpSpPr>
          <p:grpSpPr>
            <a:xfrm>
              <a:off x="4694261" y="3639464"/>
              <a:ext cx="920083" cy="989618"/>
              <a:chOff x="4365106" y="2678871"/>
              <a:chExt cx="920083" cy="989618"/>
            </a:xfrm>
          </p:grpSpPr>
          <p:pic>
            <p:nvPicPr>
              <p:cNvPr id="12" name="Graphic 11" descr="Cauldron with solid fill">
                <a:extLst>
                  <a:ext uri="{FF2B5EF4-FFF2-40B4-BE49-F238E27FC236}">
                    <a16:creationId xmlns:a16="http://schemas.microsoft.com/office/drawing/2014/main" id="{1E774814-F085-0A80-A032-88D33A27B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65106" y="2678871"/>
                <a:ext cx="742913" cy="74291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16561E-8F24-7BEF-3141-B16806D75517}"/>
                  </a:ext>
                </a:extLst>
              </p:cNvPr>
              <p:cNvSpPr txBox="1"/>
              <p:nvPr/>
            </p:nvSpPr>
            <p:spPr>
              <a:xfrm>
                <a:off x="4502869" y="3391490"/>
                <a:ext cx="7823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198" dirty="0"/>
                  <a:t>LLM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9608F3E-2AF7-8E06-FBF8-4A7A98F5E2B3}"/>
                </a:ext>
              </a:extLst>
            </p:cNvPr>
            <p:cNvCxnSpPr>
              <a:cxnSpLocks/>
            </p:cNvCxnSpPr>
            <p:nvPr/>
          </p:nvCxnSpPr>
          <p:spPr>
            <a:xfrm>
              <a:off x="4372319" y="3524736"/>
              <a:ext cx="320998" cy="30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73B9C8-6E44-34A6-C18D-4EE1937F508F}"/>
                </a:ext>
              </a:extLst>
            </p:cNvPr>
            <p:cNvCxnSpPr>
              <a:cxnSpLocks/>
            </p:cNvCxnSpPr>
            <p:nvPr/>
          </p:nvCxnSpPr>
          <p:spPr>
            <a:xfrm>
              <a:off x="3921760" y="2704264"/>
              <a:ext cx="203200" cy="2776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07918A-AAC2-6DF1-52DC-5370B5FA2B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1760" y="1791888"/>
              <a:ext cx="335280" cy="2088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576E2D5-C9BE-5A1E-D2BA-851D3F8E3365}"/>
                </a:ext>
              </a:extLst>
            </p:cNvPr>
            <p:cNvCxnSpPr>
              <a:cxnSpLocks/>
            </p:cNvCxnSpPr>
            <p:nvPr/>
          </p:nvCxnSpPr>
          <p:spPr>
            <a:xfrm>
              <a:off x="5385744" y="1779880"/>
              <a:ext cx="228600" cy="2629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01D8D2-E4AD-57C9-CD7C-70A01D9F6D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9800" y="2704264"/>
              <a:ext cx="172720" cy="2891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5AABDEC-9624-FFF6-2932-6DC151512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5463" y="3521781"/>
              <a:ext cx="329094" cy="3054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EF3C8A-A993-D640-406D-EBA7F67157BE}"/>
                </a:ext>
              </a:extLst>
            </p:cNvPr>
            <p:cNvCxnSpPr>
              <a:cxnSpLocks/>
            </p:cNvCxnSpPr>
            <p:nvPr/>
          </p:nvCxnSpPr>
          <p:spPr>
            <a:xfrm>
              <a:off x="5500044" y="4356053"/>
              <a:ext cx="320998" cy="30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0E1AF5-CA9E-2689-E307-BB8E0006CD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2544" y="4323630"/>
              <a:ext cx="329094" cy="3054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662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8224-4300-8588-9949-95367D128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5ECFFB-41DE-7EB2-7431-31204CB3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 LLM wird trainiert, Dialoge zu führen und keinen «schlechten» Inhalt zu produzieren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05EB4-CE78-3539-61CD-3FCC11988E68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</a:t>
            </a:r>
            <a:r>
              <a:rPr lang="de-CH" sz="1099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virtuelleakademie.github.io</a:t>
            </a:r>
            <a:r>
              <a:rPr lang="de-CH" sz="10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CH" sz="1099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promptly-literate</a:t>
            </a:r>
            <a:endParaRPr lang="de-CH" sz="1099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E0CBDD-C27E-63A0-457C-7DC748BA02E3}"/>
              </a:ext>
            </a:extLst>
          </p:cNvPr>
          <p:cNvGrpSpPr/>
          <p:nvPr/>
        </p:nvGrpSpPr>
        <p:grpSpPr>
          <a:xfrm>
            <a:off x="864116" y="1726797"/>
            <a:ext cx="10134067" cy="4002419"/>
            <a:chOff x="365620" y="1724581"/>
            <a:chExt cx="10147262" cy="400763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CA4C201-CC86-4E73-DA81-65D1585DEECE}"/>
                </a:ext>
              </a:extLst>
            </p:cNvPr>
            <p:cNvSpPr/>
            <p:nvPr/>
          </p:nvSpPr>
          <p:spPr>
            <a:xfrm>
              <a:off x="365620" y="1724581"/>
              <a:ext cx="3157220" cy="4007630"/>
            </a:xfrm>
            <a:prstGeom prst="roundRect">
              <a:avLst/>
            </a:prstGeom>
            <a:solidFill>
              <a:schemeClr val="accent6">
                <a:alpha val="19535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97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3276D2B-2C73-E53C-8BA7-3507662E9F37}"/>
                </a:ext>
              </a:extLst>
            </p:cNvPr>
            <p:cNvSpPr/>
            <p:nvPr/>
          </p:nvSpPr>
          <p:spPr>
            <a:xfrm>
              <a:off x="3857128" y="1724581"/>
              <a:ext cx="3157220" cy="4007630"/>
            </a:xfrm>
            <a:prstGeom prst="roundRect">
              <a:avLst/>
            </a:prstGeom>
            <a:solidFill>
              <a:schemeClr val="accent6">
                <a:alpha val="19535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97" dirty="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5EB036C-2B7D-05DD-61EA-77F40E4B27B2}"/>
                </a:ext>
              </a:extLst>
            </p:cNvPr>
            <p:cNvSpPr/>
            <p:nvPr/>
          </p:nvSpPr>
          <p:spPr>
            <a:xfrm>
              <a:off x="7355662" y="1724581"/>
              <a:ext cx="3157220" cy="4007630"/>
            </a:xfrm>
            <a:prstGeom prst="roundRect">
              <a:avLst/>
            </a:prstGeom>
            <a:solidFill>
              <a:schemeClr val="accent6">
                <a:alpha val="19535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97" dirty="0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382F8DD-18BF-4DD2-3287-36712C6E225B}"/>
                </a:ext>
              </a:extLst>
            </p:cNvPr>
            <p:cNvGrpSpPr/>
            <p:nvPr/>
          </p:nvGrpSpPr>
          <p:grpSpPr>
            <a:xfrm>
              <a:off x="836165" y="2468804"/>
              <a:ext cx="9340987" cy="2560439"/>
              <a:chOff x="836165" y="2468804"/>
              <a:chExt cx="9340987" cy="2560439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9AC5845-5428-1BD5-55F7-AA2D71B68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2840" y="3685110"/>
                <a:ext cx="381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Graphic 16" descr="Books with solid fill">
                <a:extLst>
                  <a:ext uri="{FF2B5EF4-FFF2-40B4-BE49-F238E27FC236}">
                    <a16:creationId xmlns:a16="http://schemas.microsoft.com/office/drawing/2014/main" id="{817AD8C3-DA0C-9F94-6244-D68712663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4485" y="2468804"/>
                <a:ext cx="803889" cy="7249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99A73C-1017-D691-0E5C-A5409AF8D28D}"/>
                  </a:ext>
                </a:extLst>
              </p:cNvPr>
              <p:cNvSpPr txBox="1"/>
              <p:nvPr/>
            </p:nvSpPr>
            <p:spPr>
              <a:xfrm>
                <a:off x="869690" y="3462147"/>
                <a:ext cx="219456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198" dirty="0"/>
                  <a:t>LLM </a:t>
                </a:r>
                <a:r>
                  <a:rPr lang="en-US" sz="1198" dirty="0" err="1"/>
                  <a:t>lernt</a:t>
                </a:r>
                <a:r>
                  <a:rPr lang="en-US" sz="1198" dirty="0"/>
                  <a:t>, </a:t>
                </a:r>
                <a:r>
                  <a:rPr lang="en-US" sz="1198" dirty="0" err="1"/>
                  <a:t>praktisch</a:t>
                </a:r>
                <a:r>
                  <a:rPr lang="en-US" sz="1198" dirty="0"/>
                  <a:t> den </a:t>
                </a:r>
                <a:r>
                  <a:rPr lang="en-US" sz="1198" dirty="0" err="1"/>
                  <a:t>ganzen</a:t>
                </a:r>
                <a:r>
                  <a:rPr lang="en-US" sz="1198" dirty="0"/>
                  <a:t> Internet-Text </a:t>
                </a:r>
                <a:r>
                  <a:rPr lang="en-US" sz="1198" dirty="0" err="1"/>
                  <a:t>vorherzusagen</a:t>
                </a:r>
                <a:r>
                  <a:rPr lang="en-US" sz="1198" dirty="0"/>
                  <a:t>.</a:t>
                </a:r>
              </a:p>
              <a:p>
                <a:pPr algn="l"/>
                <a:endParaRPr lang="en-US" sz="1198" dirty="0"/>
              </a:p>
              <a:p>
                <a:pPr algn="l"/>
                <a:endParaRPr lang="en-US" sz="1198" dirty="0" err="1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7CF143-4AB6-C62F-F2A7-F913BF3C62EE}"/>
                  </a:ext>
                </a:extLst>
              </p:cNvPr>
              <p:cNvSpPr txBox="1"/>
              <p:nvPr/>
            </p:nvSpPr>
            <p:spPr>
              <a:xfrm>
                <a:off x="836165" y="2565366"/>
                <a:ext cx="70612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197" dirty="0"/>
                  <a:t>1</a:t>
                </a:r>
              </a:p>
              <a:p>
                <a:pPr algn="l"/>
                <a:endParaRPr lang="en-US" sz="1198" dirty="0"/>
              </a:p>
              <a:p>
                <a:pPr algn="l"/>
                <a:endParaRPr lang="en-US" sz="1198" dirty="0" err="1"/>
              </a:p>
            </p:txBody>
          </p:sp>
          <p:pic>
            <p:nvPicPr>
              <p:cNvPr id="21" name="Graphic 20" descr="Books with solid fill">
                <a:extLst>
                  <a:ext uri="{FF2B5EF4-FFF2-40B4-BE49-F238E27FC236}">
                    <a16:creationId xmlns:a16="http://schemas.microsoft.com/office/drawing/2014/main" id="{0A86E04D-B55C-24B8-8A3C-4DD6550D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55993" y="2468804"/>
                <a:ext cx="803889" cy="72495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460DD0-3C3C-82DC-A12D-B38E4727FF90}"/>
                  </a:ext>
                </a:extLst>
              </p:cNvPr>
              <p:cNvSpPr txBox="1"/>
              <p:nvPr/>
            </p:nvSpPr>
            <p:spPr>
              <a:xfrm>
                <a:off x="4361198" y="3462147"/>
                <a:ext cx="2194560" cy="1382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198" dirty="0" err="1"/>
                  <a:t>Vortrainiertes</a:t>
                </a:r>
                <a:r>
                  <a:rPr lang="en-US" sz="1198" dirty="0"/>
                  <a:t> LLM </a:t>
                </a:r>
                <a:r>
                  <a:rPr lang="en-US" sz="1198" dirty="0" err="1"/>
                  <a:t>lernt</a:t>
                </a:r>
                <a:r>
                  <a:rPr lang="en-US" sz="1198" dirty="0"/>
                  <a:t>, </a:t>
                </a:r>
                <a:r>
                  <a:rPr lang="en-US" sz="1198" dirty="0" err="1"/>
                  <a:t>Instruktionen</a:t>
                </a:r>
                <a:r>
                  <a:rPr lang="en-US" sz="1198" dirty="0"/>
                  <a:t> </a:t>
                </a:r>
                <a:r>
                  <a:rPr lang="en-US" sz="1198" dirty="0" err="1"/>
                  <a:t>befolgen</a:t>
                </a:r>
                <a:r>
                  <a:rPr lang="en-US" sz="1198" dirty="0"/>
                  <a:t> und </a:t>
                </a:r>
                <a:r>
                  <a:rPr lang="en-US" sz="1198" dirty="0" err="1"/>
                  <a:t>Fragen</a:t>
                </a:r>
                <a:r>
                  <a:rPr lang="en-US" sz="1198" dirty="0"/>
                  <a:t> </a:t>
                </a:r>
                <a:r>
                  <a:rPr lang="en-US" sz="1198" dirty="0" err="1"/>
                  <a:t>beatnworten</a:t>
                </a:r>
                <a:r>
                  <a:rPr lang="en-US" sz="1198" dirty="0"/>
                  <a:t>, </a:t>
                </a:r>
                <a:r>
                  <a:rPr lang="en-US" sz="1198" dirty="0" err="1"/>
                  <a:t>damit</a:t>
                </a:r>
                <a:r>
                  <a:rPr lang="en-US" sz="1198" dirty="0"/>
                  <a:t> es </a:t>
                </a:r>
                <a:r>
                  <a:rPr lang="en-US" sz="1198" dirty="0" err="1"/>
                  <a:t>Dialoge</a:t>
                </a:r>
                <a:r>
                  <a:rPr lang="en-US" sz="1198" dirty="0"/>
                  <a:t> </a:t>
                </a:r>
                <a:r>
                  <a:rPr lang="en-US" sz="1198" dirty="0" err="1"/>
                  <a:t>führen</a:t>
                </a:r>
                <a:r>
                  <a:rPr lang="en-US" sz="1198" dirty="0"/>
                  <a:t> </a:t>
                </a:r>
                <a:r>
                  <a:rPr lang="en-US" sz="1198" dirty="0" err="1"/>
                  <a:t>kann</a:t>
                </a:r>
                <a:r>
                  <a:rPr lang="en-US" sz="1198" dirty="0"/>
                  <a:t>.</a:t>
                </a:r>
              </a:p>
              <a:p>
                <a:pPr algn="l"/>
                <a:endParaRPr lang="en-US" sz="1198" dirty="0"/>
              </a:p>
              <a:p>
                <a:pPr algn="l"/>
                <a:endParaRPr lang="en-US" sz="1198" dirty="0"/>
              </a:p>
              <a:p>
                <a:pPr algn="l"/>
                <a:endParaRPr lang="en-US" sz="1198" dirty="0" err="1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FB3530-18AE-7214-84CD-A8D866EAB0C5}"/>
                  </a:ext>
                </a:extLst>
              </p:cNvPr>
              <p:cNvSpPr txBox="1"/>
              <p:nvPr/>
            </p:nvSpPr>
            <p:spPr>
              <a:xfrm>
                <a:off x="4327673" y="2565366"/>
                <a:ext cx="70612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197" dirty="0"/>
                  <a:t>2</a:t>
                </a:r>
              </a:p>
              <a:p>
                <a:pPr algn="l"/>
                <a:endParaRPr lang="en-US" sz="1198" dirty="0"/>
              </a:p>
              <a:p>
                <a:pPr algn="l"/>
                <a:endParaRPr lang="en-US" sz="1198" dirty="0" err="1"/>
              </a:p>
            </p:txBody>
          </p:sp>
          <p:pic>
            <p:nvPicPr>
              <p:cNvPr id="26" name="Graphic 25" descr="Books with solid fill">
                <a:extLst>
                  <a:ext uri="{FF2B5EF4-FFF2-40B4-BE49-F238E27FC236}">
                    <a16:creationId xmlns:a16="http://schemas.microsoft.com/office/drawing/2014/main" id="{0F20F1B5-61D1-A57B-FA0C-D2BA57400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54527" y="2468804"/>
                <a:ext cx="803889" cy="72495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9581-7BA8-EE50-45B2-4658DCA4CDA7}"/>
                  </a:ext>
                </a:extLst>
              </p:cNvPr>
              <p:cNvSpPr txBox="1"/>
              <p:nvPr/>
            </p:nvSpPr>
            <p:spPr>
              <a:xfrm>
                <a:off x="7859731" y="3462147"/>
                <a:ext cx="2317421" cy="1567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198" dirty="0"/>
                  <a:t>LLM </a:t>
                </a:r>
                <a:r>
                  <a:rPr lang="en-US" sz="1198" dirty="0" err="1"/>
                  <a:t>lernt</a:t>
                </a:r>
                <a:r>
                  <a:rPr lang="en-US" sz="1198" dirty="0"/>
                  <a:t>, </a:t>
                </a:r>
                <a:r>
                  <a:rPr lang="en-US" sz="1198" dirty="0" err="1"/>
                  <a:t>menschliche</a:t>
                </a:r>
                <a:r>
                  <a:rPr lang="en-US" sz="1198" dirty="0"/>
                  <a:t> </a:t>
                </a:r>
                <a:r>
                  <a:rPr lang="en-US" sz="1198" dirty="0" err="1"/>
                  <a:t>Präferenzen</a:t>
                </a:r>
                <a:r>
                  <a:rPr lang="en-US" sz="1198" dirty="0"/>
                  <a:t> </a:t>
                </a:r>
                <a:r>
                  <a:rPr lang="en-US" sz="1198" dirty="0" err="1"/>
                  <a:t>zu</a:t>
                </a:r>
                <a:r>
                  <a:rPr lang="en-US" sz="1198" dirty="0"/>
                  <a:t> </a:t>
                </a:r>
                <a:r>
                  <a:rPr lang="en-US" sz="1198" dirty="0" err="1"/>
                  <a:t>respektieren</a:t>
                </a:r>
                <a:r>
                  <a:rPr lang="en-US" sz="1198" dirty="0"/>
                  <a:t>, </a:t>
                </a:r>
                <a:r>
                  <a:rPr lang="en-US" sz="1198" dirty="0" err="1"/>
                  <a:t>damit</a:t>
                </a:r>
                <a:r>
                  <a:rPr lang="en-US" sz="1198" dirty="0"/>
                  <a:t> es </a:t>
                </a:r>
                <a:r>
                  <a:rPr lang="en-US" sz="1198" dirty="0" err="1"/>
                  <a:t>keinen</a:t>
                </a:r>
                <a:r>
                  <a:rPr lang="en-US" sz="1198" dirty="0"/>
                  <a:t> </a:t>
                </a:r>
                <a:r>
                  <a:rPr lang="en-US" sz="1198" dirty="0" err="1"/>
                  <a:t>unerwünschten</a:t>
                </a:r>
                <a:r>
                  <a:rPr lang="en-US" sz="1198" dirty="0"/>
                  <a:t> </a:t>
                </a:r>
                <a:r>
                  <a:rPr lang="en-US" sz="1198" dirty="0" err="1"/>
                  <a:t>Inhalt</a:t>
                </a:r>
                <a:r>
                  <a:rPr lang="en-US" sz="1198" dirty="0"/>
                  <a:t> (</a:t>
                </a:r>
                <a:r>
                  <a:rPr lang="en-US" sz="1198" dirty="0" err="1"/>
                  <a:t>sexistisch</a:t>
                </a:r>
                <a:r>
                  <a:rPr lang="en-US" sz="1198" dirty="0"/>
                  <a:t>/</a:t>
                </a:r>
                <a:r>
                  <a:rPr lang="en-US" sz="1198" dirty="0" err="1"/>
                  <a:t>rassistisch</a:t>
                </a:r>
                <a:r>
                  <a:rPr lang="en-US" sz="1198" dirty="0"/>
                  <a:t>, etc.) </a:t>
                </a:r>
                <a:r>
                  <a:rPr lang="en-US" sz="1198" dirty="0" err="1"/>
                  <a:t>produziert</a:t>
                </a:r>
                <a:r>
                  <a:rPr lang="en-US" sz="1198" dirty="0"/>
                  <a:t>.</a:t>
                </a:r>
              </a:p>
              <a:p>
                <a:pPr algn="l"/>
                <a:endParaRPr lang="en-US" sz="1198" dirty="0"/>
              </a:p>
              <a:p>
                <a:pPr algn="l"/>
                <a:endParaRPr lang="en-US" sz="1198" dirty="0"/>
              </a:p>
              <a:p>
                <a:pPr algn="l"/>
                <a:endParaRPr lang="en-US" sz="1198" dirty="0" err="1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DE14A-4261-1BC9-A054-CC035E8D92AE}"/>
                  </a:ext>
                </a:extLst>
              </p:cNvPr>
              <p:cNvSpPr txBox="1"/>
              <p:nvPr/>
            </p:nvSpPr>
            <p:spPr>
              <a:xfrm>
                <a:off x="7826207" y="2565366"/>
                <a:ext cx="70612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197" dirty="0"/>
                  <a:t>3</a:t>
                </a:r>
              </a:p>
              <a:p>
                <a:pPr algn="l"/>
                <a:endParaRPr lang="en-US" sz="1198" dirty="0"/>
              </a:p>
              <a:p>
                <a:pPr algn="l"/>
                <a:endParaRPr lang="en-US" sz="1198" dirty="0" err="1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5845C86-FDB5-7CE1-0B8D-C0657AF2C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4348" y="3685110"/>
                <a:ext cx="381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3791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2FBD4-9DAC-2E0D-83A0-835BEFC05E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35D7-72AD-69E6-A711-E8A45EADF6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6" y="1379032"/>
            <a:ext cx="5497321" cy="4783259"/>
          </a:xfrm>
        </p:spPr>
        <p:txBody>
          <a:bodyPr/>
          <a:lstStyle/>
          <a:p>
            <a:pPr>
              <a:spcAft>
                <a:spcPts val="599"/>
              </a:spcAft>
            </a:pPr>
            <a:r>
              <a:rPr lang="de-CH" b="0" i="0" dirty="0">
                <a:solidFill>
                  <a:srgbClr val="0D0D0D"/>
                </a:solidFill>
                <a:effectLst/>
              </a:rPr>
              <a:t>Chatbot = LLM und Webapplikation</a:t>
            </a:r>
          </a:p>
          <a:p>
            <a:pPr lvl="1">
              <a:spcAft>
                <a:spcPts val="599"/>
              </a:spcAft>
            </a:pPr>
            <a:r>
              <a:rPr lang="de-CH" dirty="0">
                <a:solidFill>
                  <a:srgbClr val="0D0D0D"/>
                </a:solidFill>
              </a:rPr>
              <a:t>LLM vervollständigt Wort-für-Wort den Eingabetext.</a:t>
            </a:r>
          </a:p>
          <a:p>
            <a:pPr lvl="1">
              <a:spcAft>
                <a:spcPts val="599"/>
              </a:spcAft>
            </a:pPr>
            <a:r>
              <a:rPr lang="de-CH" b="0" i="0" dirty="0">
                <a:solidFill>
                  <a:srgbClr val="0D0D0D"/>
                </a:solidFill>
                <a:effectLst/>
              </a:rPr>
              <a:t>Webapplikation erstellt die Illusion eines Dialoges.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5A083F-6638-EBA6-CDA8-35B443F5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ist ein Chatbot?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5583A-93AF-D7FB-CF5E-313BAC19D9E9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https://virtuelleakademie.github.io/promptly-literate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3A94CB-0271-DD01-17D5-DC5C29F7B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950552"/>
            <a:ext cx="5497321" cy="35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3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2FBD4-9DAC-2E0D-83A0-835BEFC05E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35D7-72AD-69E6-A711-E8A45EADF6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6" y="1379032"/>
            <a:ext cx="7200697" cy="4783259"/>
          </a:xfrm>
        </p:spPr>
        <p:txBody>
          <a:bodyPr/>
          <a:lstStyle/>
          <a:p>
            <a:pPr>
              <a:spcAft>
                <a:spcPts val="599"/>
              </a:spcAft>
            </a:pPr>
            <a:r>
              <a:rPr lang="de-CH" b="0" i="0" dirty="0">
                <a:solidFill>
                  <a:srgbClr val="0D0D0D"/>
                </a:solidFill>
                <a:effectLst/>
              </a:rPr>
              <a:t>Funktionalität</a:t>
            </a:r>
          </a:p>
          <a:p>
            <a:pPr lvl="1">
              <a:spcAft>
                <a:spcPts val="599"/>
              </a:spcAft>
            </a:pPr>
            <a:r>
              <a:rPr lang="de-CH" dirty="0">
                <a:solidFill>
                  <a:srgbClr val="0D0D0D"/>
                </a:solidFill>
              </a:rPr>
              <a:t>Websuche</a:t>
            </a:r>
          </a:p>
          <a:p>
            <a:pPr lvl="1">
              <a:spcAft>
                <a:spcPts val="599"/>
              </a:spcAft>
            </a:pPr>
            <a:r>
              <a:rPr lang="de-CH" b="0" i="0" dirty="0">
                <a:solidFill>
                  <a:srgbClr val="0D0D0D"/>
                </a:solidFill>
                <a:effectLst/>
              </a:rPr>
              <a:t>GPTs</a:t>
            </a:r>
          </a:p>
          <a:p>
            <a:pPr lvl="1">
              <a:spcAft>
                <a:spcPts val="599"/>
              </a:spcAft>
            </a:pPr>
            <a:r>
              <a:rPr lang="de-CH" dirty="0">
                <a:solidFill>
                  <a:srgbClr val="0D0D0D"/>
                </a:solidFill>
              </a:rPr>
              <a:t>Bilder, Audio (multimodal)</a:t>
            </a:r>
            <a:endParaRPr lang="de-CH" b="0" i="0" dirty="0">
              <a:solidFill>
                <a:srgbClr val="0D0D0D"/>
              </a:solidFill>
              <a:effectLst/>
            </a:endParaRP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5A083F-6638-EBA6-CDA8-35B443F5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kann ChatGPT?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5583A-93AF-D7FB-CF5E-313BAC19D9E9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https://virtuelleakademie.github.io/promptly-literate</a:t>
            </a:r>
          </a:p>
        </p:txBody>
      </p:sp>
    </p:spTree>
    <p:extLst>
      <p:ext uri="{BB962C8B-B14F-4D97-AF65-F5344CB8AC3E}">
        <p14:creationId xmlns:p14="http://schemas.microsoft.com/office/powerpoint/2010/main" val="3864360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8224-4300-8588-9949-95367D128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C136-CC3E-6CB5-8A81-D48308D739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Aft>
                <a:spcPts val="599"/>
              </a:spcAft>
            </a:pPr>
            <a:r>
              <a:rPr lang="de-CH" b="0" i="0" dirty="0">
                <a:solidFill>
                  <a:srgbClr val="222222"/>
                </a:solidFill>
                <a:effectLst/>
                <a:latin typeface="+mj-lt"/>
              </a:rPr>
              <a:t>Der Text wird wortweise erstellt.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5ECFFB-41DE-7EB2-7431-31204CB3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LLM Funktionsweise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05EB4-CE78-3539-61CD-3FCC11988E68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https://virtuelleakademie.github.io/promptly-literate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A5BD6-DE76-32B6-FDB9-A4845B67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08" y="1414987"/>
            <a:ext cx="2917518" cy="6898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CF1345C-0B14-A689-A605-1C3E77F24140}"/>
              </a:ext>
            </a:extLst>
          </p:cNvPr>
          <p:cNvGrpSpPr/>
          <p:nvPr/>
        </p:nvGrpSpPr>
        <p:grpSpPr>
          <a:xfrm>
            <a:off x="3855780" y="2161653"/>
            <a:ext cx="4340498" cy="4064018"/>
            <a:chOff x="2357588" y="377209"/>
            <a:chExt cx="6347671" cy="58521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A6DD47-84FD-9797-49AA-91FECD27E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7588" y="377209"/>
              <a:ext cx="6347671" cy="225551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49A044-8FC7-45AD-F22A-026D9E7F2862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3998830" y="5183684"/>
              <a:ext cx="1148399" cy="94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n-US" sz="3595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3FA0860-3680-DFAB-CA88-B59F7FBEE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907" y="3479748"/>
            <a:ext cx="3610441" cy="870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F99D4A-34E4-65FA-72E7-54F78C6E7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010" y="4306462"/>
            <a:ext cx="4573981" cy="1520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D6EBCB-81E9-285C-AE62-D7B7919A9FE4}"/>
              </a:ext>
            </a:extLst>
          </p:cNvPr>
          <p:cNvSpPr txBox="1"/>
          <p:nvPr/>
        </p:nvSpPr>
        <p:spPr>
          <a:xfrm>
            <a:off x="6219982" y="3521135"/>
            <a:ext cx="887844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9200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8224-4300-8588-9949-95367D128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C136-CC3E-6CB5-8A81-D48308D739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Aft>
                <a:spcPts val="599"/>
              </a:spcAft>
            </a:pPr>
            <a:r>
              <a:rPr lang="de-CH" b="0" i="0" dirty="0">
                <a:solidFill>
                  <a:srgbClr val="222222"/>
                </a:solidFill>
                <a:effectLst/>
                <a:latin typeface="+mj-lt"/>
              </a:rPr>
              <a:t>Der Text wird wortweise erstellt.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5ECFFB-41DE-7EB2-7431-31204CB3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LLM Funktionsweise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05EB4-CE78-3539-61CD-3FCC11988E68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https://virtuelleakademie.github.io/promptly-literate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EADF8-809B-F7A3-28B9-DBD56162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947569"/>
            <a:ext cx="5146330" cy="37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4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8224-4300-8588-9949-95367D128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C136-CC3E-6CB5-8A81-D48308D739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Aft>
                <a:spcPts val="599"/>
              </a:spcAft>
            </a:pPr>
            <a:r>
              <a:rPr lang="de-CH" b="0" i="0" dirty="0">
                <a:solidFill>
                  <a:srgbClr val="222222"/>
                </a:solidFill>
                <a:effectLst/>
                <a:latin typeface="+mj-lt"/>
              </a:rPr>
              <a:t>Der Text wird wortweise erstellt.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5ECFFB-41DE-7EB2-7431-31204CB3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LLM Funktionsweise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05EB4-CE78-3539-61CD-3FCC11988E68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https://virtuelleakademie.github.io/promptly-literate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B8738-E33C-649D-606F-F93B80C4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615" y="2820259"/>
            <a:ext cx="3919513" cy="3337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74C1A2-1CFD-FA4D-08A9-29749BD1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664" y="565884"/>
            <a:ext cx="2850722" cy="22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3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8224-4300-8588-9949-95367D128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C136-CC3E-6CB5-8A81-D48308D739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Aft>
                <a:spcPts val="599"/>
              </a:spcAft>
            </a:pPr>
            <a:r>
              <a:rPr lang="de-CH" b="0" i="0" dirty="0">
                <a:solidFill>
                  <a:srgbClr val="222222"/>
                </a:solidFill>
                <a:effectLst/>
                <a:latin typeface="+mj-lt"/>
              </a:rPr>
              <a:t>Analyse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+mj-lt"/>
              </a:rPr>
              <a:t>steps</a:t>
            </a:r>
            <a:r>
              <a:rPr lang="de-CH" b="0" i="0" dirty="0">
                <a:solidFill>
                  <a:srgbClr val="222222"/>
                </a:solidFill>
                <a:effectLst/>
                <a:latin typeface="+mj-lt"/>
              </a:rPr>
              <a:t> per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+mj-lt"/>
              </a:rPr>
              <a:t>day</a:t>
            </a:r>
            <a:r>
              <a:rPr lang="de-CH" b="0" i="0" dirty="0">
                <a:solidFill>
                  <a:srgbClr val="222222"/>
                </a:solidFill>
                <a:effectLst/>
                <a:latin typeface="+mj-lt"/>
              </a:rPr>
              <a:t> (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+mj-lt"/>
              </a:rPr>
              <a:t>python</a:t>
            </a:r>
            <a:r>
              <a:rPr lang="de-CH" dirty="0">
                <a:solidFill>
                  <a:srgbClr val="222222"/>
                </a:solidFill>
                <a:latin typeface="+mj-lt"/>
              </a:rPr>
              <a:t>)</a:t>
            </a:r>
            <a:endParaRPr lang="de-CH" b="0" i="0" dirty="0">
              <a:solidFill>
                <a:srgbClr val="222222"/>
              </a:solidFill>
              <a:effectLst/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5ECFFB-41DE-7EB2-7431-31204CB3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LLM Funktionsweise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05EB4-CE78-3539-61CD-3FCC11988E68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https://virtuelleakademie.github.io/promptly-literate</a:t>
            </a:r>
          </a:p>
        </p:txBody>
      </p:sp>
    </p:spTree>
    <p:extLst>
      <p:ext uri="{BB962C8B-B14F-4D97-AF65-F5344CB8AC3E}">
        <p14:creationId xmlns:p14="http://schemas.microsoft.com/office/powerpoint/2010/main" val="69897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29D989-3A5A-C0D4-8021-232A46986E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FB0D9-834D-2D68-855D-BAF18464BFC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4" y="3655859"/>
            <a:ext cx="11291473" cy="4783259"/>
          </a:xfrm>
        </p:spPr>
        <p:txBody>
          <a:bodyPr/>
          <a:lstStyle/>
          <a:p>
            <a:pPr>
              <a:spcAft>
                <a:spcPts val="599"/>
              </a:spcAft>
            </a:pPr>
            <a:r>
              <a:rPr lang="de-CH" dirty="0"/>
              <a:t>Ein Prompt ist ein Text (Anweisung), das einem LLM gegeben wird, um bestimmte Informationen zu generieren oder zu verstehen.</a:t>
            </a:r>
          </a:p>
          <a:p>
            <a:pPr>
              <a:spcAft>
                <a:spcPts val="599"/>
              </a:spcAft>
            </a:pPr>
            <a:r>
              <a:rPr lang="de-CH" dirty="0"/>
              <a:t>Prompts dienen als Startpunkt beispielsweise für die Generierung von Ideen, Texten, Übersetzungen und Antworten auf Fragen. </a:t>
            </a:r>
          </a:p>
          <a:p>
            <a:r>
              <a:rPr lang="de-CH" dirty="0" err="1"/>
              <a:t>designing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desired</a:t>
            </a:r>
            <a:r>
              <a:rPr lang="de-CH" dirty="0"/>
              <a:t> </a:t>
            </a:r>
            <a:r>
              <a:rPr lang="de-CH" dirty="0" err="1"/>
              <a:t>behavior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  <a:r>
              <a:rPr lang="de-CH" dirty="0" err="1"/>
              <a:t>models</a:t>
            </a:r>
            <a:endParaRPr lang="de-CH" dirty="0"/>
          </a:p>
          <a:p>
            <a:r>
              <a:rPr lang="de-CH" dirty="0" err="1"/>
              <a:t>Programming</a:t>
            </a:r>
            <a:r>
              <a:rPr lang="de-CH" dirty="0"/>
              <a:t> LLMs in </a:t>
            </a:r>
            <a:r>
              <a:rPr lang="de-CH" dirty="0" err="1"/>
              <a:t>natural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AB841D-06BF-E944-035A-C1C4E81A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Was ist ein Prompt?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23AB0-9E3E-2A5C-0D96-C329C2F7E524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https://virtuelleakademie.github.io/promptly-literate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C2AECB-98E7-3C40-510A-9C808B290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70917" y="2151653"/>
            <a:ext cx="2113674" cy="55206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98" err="1">
                <a:solidFill>
                  <a:schemeClr val="tx1"/>
                </a:solidFill>
              </a:rPr>
              <a:t>Gewünschter</a:t>
            </a:r>
            <a:r>
              <a:rPr lang="en-US" sz="1598">
                <a:solidFill>
                  <a:schemeClr val="tx1"/>
                </a:solidFill>
              </a:rPr>
              <a:t> Output</a:t>
            </a:r>
          </a:p>
        </p:txBody>
      </p:sp>
      <p:pic>
        <p:nvPicPr>
          <p:cNvPr id="17" name="Graphic 16" descr="Female Profile with solid fill">
            <a:extLst>
              <a:ext uri="{FF2B5EF4-FFF2-40B4-BE49-F238E27FC236}">
                <a16:creationId xmlns:a16="http://schemas.microsoft.com/office/drawing/2014/main" id="{4E9EF841-911A-7944-BC0B-44B63D896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890" y="1514474"/>
            <a:ext cx="913211" cy="913211"/>
          </a:xfrm>
          <a:prstGeom prst="rect">
            <a:avLst/>
          </a:prstGeom>
        </p:spPr>
      </p:pic>
      <p:pic>
        <p:nvPicPr>
          <p:cNvPr id="19" name="Graphic 18" descr="Box with solid fill">
            <a:extLst>
              <a:ext uri="{FF2B5EF4-FFF2-40B4-BE49-F238E27FC236}">
                <a16:creationId xmlns:a16="http://schemas.microsoft.com/office/drawing/2014/main" id="{2932DE0F-8C3E-ECDD-C263-CD35A5915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0213" y="1580426"/>
            <a:ext cx="913211" cy="913211"/>
          </a:xfrm>
          <a:prstGeom prst="rect">
            <a:avLst/>
          </a:prstGeom>
        </p:spPr>
      </p:pic>
      <p:pic>
        <p:nvPicPr>
          <p:cNvPr id="21" name="Graphic 20" descr="Key with solid fill">
            <a:extLst>
              <a:ext uri="{FF2B5EF4-FFF2-40B4-BE49-F238E27FC236}">
                <a16:creationId xmlns:a16="http://schemas.microsoft.com/office/drawing/2014/main" id="{343B312E-F873-3DAF-294B-DB202B688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1398" y="1446162"/>
            <a:ext cx="614519" cy="614519"/>
          </a:xfrm>
          <a:prstGeom prst="rect">
            <a:avLst/>
          </a:prstGeom>
        </p:spPr>
      </p:pic>
      <p:pic>
        <p:nvPicPr>
          <p:cNvPr id="23" name="Graphic 22" descr="Document with solid fill">
            <a:extLst>
              <a:ext uri="{FF2B5EF4-FFF2-40B4-BE49-F238E27FC236}">
                <a16:creationId xmlns:a16="http://schemas.microsoft.com/office/drawing/2014/main" id="{E62ADC74-1CCF-7D01-6C2A-C065C5C1BE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71148" y="1296816"/>
            <a:ext cx="913211" cy="91321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4C2959-33BE-82ED-5903-C2C66D9FE203}"/>
              </a:ext>
            </a:extLst>
          </p:cNvPr>
          <p:cNvCxnSpPr/>
          <p:nvPr/>
        </p:nvCxnSpPr>
        <p:spPr>
          <a:xfrm>
            <a:off x="3817296" y="2025532"/>
            <a:ext cx="1014679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F24D2E-804D-BD29-1946-441D311A6FE8}"/>
              </a:ext>
            </a:extLst>
          </p:cNvPr>
          <p:cNvCxnSpPr/>
          <p:nvPr/>
        </p:nvCxnSpPr>
        <p:spPr>
          <a:xfrm>
            <a:off x="6356238" y="2025532"/>
            <a:ext cx="1014679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7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99AB73-0386-38B4-809E-3125F701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662" y="1393920"/>
            <a:ext cx="3413248" cy="4830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C83721-DB84-8D30-CBA4-DFEDDA05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Begleitdokument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E3D08-2F29-E0C4-13AB-7D927289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5" y="1013798"/>
            <a:ext cx="3413248" cy="4830404"/>
          </a:xfrm>
          <a:prstGeom prst="rect">
            <a:avLst/>
          </a:prstGeom>
          <a:ln>
            <a:solidFill>
              <a:srgbClr val="4B647D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84370C-47FC-07C0-CDB9-560DA565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20" y="1805514"/>
            <a:ext cx="5146481" cy="294705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882747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E6BD37-5CEB-8652-CCB2-87403331D98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“Prompt engineering” is the art of designing that text.</a:t>
            </a:r>
          </a:p>
          <a:p>
            <a:endParaRPr lang="en-US" dirty="0"/>
          </a:p>
          <a:p>
            <a:r>
              <a:rPr lang="en-US" dirty="0"/>
              <a:t>Imagine the collection of all possible documents. Your prompt has to set the LLM off on the right trajectory through that collection.</a:t>
            </a:r>
          </a:p>
          <a:p>
            <a:r>
              <a:rPr lang="en-US" dirty="0"/>
              <a:t>An LLM is concerned with modelling text.</a:t>
            </a:r>
          </a:p>
          <a:p>
            <a:r>
              <a:rPr lang="en-US" dirty="0"/>
              <a:t>If it is to simulate text, it has to have a model of the processes that produce that text.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FC7FD-DE00-374F-E4B9-DB19AA75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345483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A769B-CE7B-0059-B6E0-DB3E50DF2A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1. Start simple and iterate. Begin with basic prompts and refine them based on the outputs.</a:t>
            </a:r>
          </a:p>
          <a:p>
            <a:r>
              <a:rPr lang="en-US" dirty="0"/>
              <a:t>2. Be specific and concise in your prompts. Clearly state what you want the model to do.</a:t>
            </a:r>
          </a:p>
          <a:p>
            <a:r>
              <a:rPr lang="en-US" dirty="0"/>
              <a:t>3. Avoid focusing on what not to do. Instead, provide instructions on what the model should do.</a:t>
            </a:r>
          </a:p>
          <a:p>
            <a:r>
              <a:rPr lang="en-US" dirty="0"/>
              <a:t>4. Give examples or context to clarify the desired format or style of the response.</a:t>
            </a:r>
          </a:p>
          <a:p>
            <a:r>
              <a:rPr lang="en-US" dirty="0"/>
              <a:t>5. For complex tasks, break them down into smaller steps and guide the model through the process.</a:t>
            </a:r>
          </a:p>
          <a:p>
            <a:r>
              <a:rPr lang="en-US" dirty="0"/>
              <a:t>6. Analyze the model's outputs and iteratively refine your prompts for better</a:t>
            </a:r>
          </a:p>
          <a:p>
            <a:r>
              <a:rPr lang="en-US" dirty="0"/>
              <a:t>   results. Try different keywords and phrasings.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65F15-0EED-7D65-9346-69BD9AFA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techniques (a bag of tricks)</a:t>
            </a:r>
          </a:p>
        </p:txBody>
      </p:sp>
    </p:spTree>
    <p:extLst>
      <p:ext uri="{BB962C8B-B14F-4D97-AF65-F5344CB8AC3E}">
        <p14:creationId xmlns:p14="http://schemas.microsoft.com/office/powerpoint/2010/main" val="1526629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Überblick:</a:t>
            </a:r>
          </a:p>
          <a:p>
            <a:pPr marL="0" indent="0">
              <a:buNone/>
            </a:pPr>
            <a:endParaRPr lang="de-CH" b="1">
              <a:solidFill>
                <a:srgbClr val="222222"/>
              </a:solidFill>
              <a:latin typeface="+mj-lt"/>
            </a:endParaRPr>
          </a:p>
          <a:p>
            <a:r>
              <a:rPr lang="de-CH" i="0">
                <a:solidFill>
                  <a:srgbClr val="222222"/>
                </a:solidFill>
                <a:effectLst/>
                <a:latin typeface="+mj-lt"/>
              </a:rPr>
              <a:t>1. Sei klar und spezifisch</a:t>
            </a:r>
          </a:p>
          <a:p>
            <a:r>
              <a:rPr lang="de-CH">
                <a:solidFill>
                  <a:srgbClr val="222222"/>
                </a:solidFill>
                <a:latin typeface="+mj-lt"/>
              </a:rPr>
              <a:t>2. </a:t>
            </a:r>
            <a:r>
              <a:rPr lang="de-CH" i="0">
                <a:solidFill>
                  <a:srgbClr val="222222"/>
                </a:solidFill>
                <a:effectLst/>
                <a:latin typeface="+mj-lt"/>
              </a:rPr>
              <a:t>Verwende Beispiele</a:t>
            </a:r>
          </a:p>
          <a:p>
            <a:r>
              <a:rPr lang="de-CH">
                <a:solidFill>
                  <a:srgbClr val="222222"/>
                </a:solidFill>
                <a:latin typeface="+mj-lt"/>
              </a:rPr>
              <a:t>3. Ermutige zum schrittweisen Denken</a:t>
            </a:r>
          </a:p>
          <a:p>
            <a:r>
              <a:rPr lang="de-CH" i="0">
                <a:solidFill>
                  <a:srgbClr val="222222"/>
                </a:solidFill>
                <a:effectLst/>
                <a:latin typeface="+mj-lt"/>
              </a:rPr>
              <a:t>4. </a:t>
            </a:r>
            <a:r>
              <a:rPr lang="de-CH"/>
              <a:t>Nutze iterative Verfeinerung</a:t>
            </a:r>
          </a:p>
          <a:p>
            <a:r>
              <a:rPr lang="de-CH" i="0">
                <a:solidFill>
                  <a:srgbClr val="222222"/>
                </a:solidFill>
                <a:effectLst/>
                <a:latin typeface="+mj-lt"/>
              </a:rPr>
              <a:t>5. Nutze </a:t>
            </a:r>
            <a:r>
              <a:rPr lang="de-CH" i="0" err="1">
                <a:solidFill>
                  <a:srgbClr val="222222"/>
                </a:solidFill>
                <a:effectLst/>
                <a:latin typeface="+mj-lt"/>
              </a:rPr>
              <a:t>ChatGPTs</a:t>
            </a:r>
            <a:r>
              <a:rPr lang="de-CH" i="0">
                <a:solidFill>
                  <a:srgbClr val="222222"/>
                </a:solidFill>
                <a:effectLst/>
                <a:latin typeface="+mj-lt"/>
              </a:rPr>
              <a:t> «Wissen»</a:t>
            </a:r>
          </a:p>
          <a:p>
            <a:r>
              <a:rPr lang="de-CH" i="0">
                <a:solidFill>
                  <a:srgbClr val="222222"/>
                </a:solidFill>
                <a:effectLst/>
                <a:latin typeface="+mj-lt"/>
              </a:rPr>
              <a:t>6. Verwende Rollenspieltechniken»</a:t>
            </a:r>
          </a:p>
          <a:p>
            <a:pPr marL="0" indent="0">
              <a:buNone/>
            </a:pPr>
            <a:endParaRPr lang="de-CH" sz="1997" b="1">
              <a:solidFill>
                <a:srgbClr val="222222"/>
              </a:solidFill>
              <a:latin typeface="+mj-lt"/>
            </a:endParaRPr>
          </a:p>
          <a:p>
            <a:pPr marL="0" indent="0">
              <a:buNone/>
            </a:pPr>
            <a:endParaRPr lang="de-CH" sz="1997" b="1"/>
          </a:p>
          <a:p>
            <a:pPr marL="0" indent="0">
              <a:buNone/>
            </a:pPr>
            <a:endParaRPr lang="de-CH" sz="1997" b="1">
              <a:solidFill>
                <a:srgbClr val="222222"/>
              </a:solidFill>
              <a:latin typeface="+mj-lt"/>
            </a:endParaRPr>
          </a:p>
          <a:p>
            <a:pPr marL="0" indent="0">
              <a:buNone/>
            </a:pPr>
            <a:endParaRPr lang="de-CH" sz="1997" b="1">
              <a:solidFill>
                <a:srgbClr val="222222"/>
              </a:solidFill>
              <a:latin typeface="+mj-lt"/>
            </a:endParaRPr>
          </a:p>
          <a:p>
            <a:pPr marL="0" indent="0">
              <a:buNone/>
            </a:pPr>
            <a:endParaRPr lang="de-CH" sz="1997" b="1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Prompting: Grundlagen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5817-398D-1E12-3C51-184BA9BC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310" y="1379031"/>
            <a:ext cx="3749554" cy="3749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8E6CE4-1631-42D7-F3A6-581F93956086}"/>
              </a:ext>
            </a:extLst>
          </p:cNvPr>
          <p:cNvSpPr txBox="1"/>
          <p:nvPr/>
        </p:nvSpPr>
        <p:spPr>
          <a:xfrm>
            <a:off x="7148719" y="5181145"/>
            <a:ext cx="4970230" cy="30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398"/>
              <a:t>Bildquelle: Erstellt mit DALL-E 3; Stil «Pop Art»</a:t>
            </a:r>
          </a:p>
        </p:txBody>
      </p:sp>
    </p:spTree>
    <p:extLst>
      <p:ext uri="{BB962C8B-B14F-4D97-AF65-F5344CB8AC3E}">
        <p14:creationId xmlns:p14="http://schemas.microsoft.com/office/powerpoint/2010/main" val="76832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1997" b="1">
                <a:solidFill>
                  <a:srgbClr val="222222"/>
                </a:solidFill>
                <a:latin typeface="+mj-lt"/>
              </a:rPr>
              <a:t>1. Sei klar und spezifisch</a:t>
            </a:r>
          </a:p>
          <a:p>
            <a:pPr marL="456606" indent="-456606">
              <a:buAutoNum type="arabicPeriod"/>
            </a:pPr>
            <a:endParaRPr lang="de-CH" sz="1997" b="1">
              <a:solidFill>
                <a:srgbClr val="222222"/>
              </a:solidFill>
              <a:latin typeface="+mj-lt"/>
            </a:endParaRP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Formuliere deine Aufgabe oder Frage präzise</a:t>
            </a: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Gib relevanten Kontext und Details an</a:t>
            </a: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Unterteile komplexe Aufgaben in kleinere Schritte</a:t>
            </a:r>
          </a:p>
          <a:p>
            <a:pPr marL="0" indent="0">
              <a:buNone/>
            </a:pPr>
            <a:endParaRPr lang="de-CH" sz="1997"/>
          </a:p>
          <a:p>
            <a:pPr marL="0" indent="0">
              <a:buNone/>
            </a:pPr>
            <a:r>
              <a:rPr lang="de-CH" sz="1997"/>
              <a:t>❌ «Erkläre Photosynthese.»</a:t>
            </a:r>
          </a:p>
          <a:p>
            <a:pPr marL="0" indent="0">
              <a:buNone/>
            </a:pPr>
            <a:endParaRPr lang="de-CH" sz="1997"/>
          </a:p>
          <a:p>
            <a:pPr marL="531122" indent="-531122" defTabSz="448679">
              <a:buNone/>
            </a:pPr>
            <a:r>
              <a:rPr lang="de-CH" sz="1997"/>
              <a:t>✅ «Erkläre den Prozess der Photosynthese für 16-jährige Schüler*innen im Biologieunterricht. Benutze dabei eine Analogie zur Energieproduktion in einem Wasserkraftwerk, wie wir sie am </a:t>
            </a:r>
            <a:r>
              <a:rPr lang="de-CH" sz="1997" err="1"/>
              <a:t>Grimselstausee</a:t>
            </a:r>
            <a:r>
              <a:rPr lang="de-CH" sz="1997"/>
              <a:t> finden.»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Prompting: Grundlagen</a:t>
            </a:r>
          </a:p>
        </p:txBody>
      </p:sp>
    </p:spTree>
    <p:extLst>
      <p:ext uri="{BB962C8B-B14F-4D97-AF65-F5344CB8AC3E}">
        <p14:creationId xmlns:p14="http://schemas.microsoft.com/office/powerpoint/2010/main" val="3426713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4D1C5A-7281-FB4F-9A76-7588B7633A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1. Sei klar und spezifisch</a:t>
            </a:r>
          </a:p>
          <a:p>
            <a:pPr marL="0" indent="0">
              <a:buNone/>
            </a:pPr>
            <a:endParaRPr lang="de-CH" b="1" i="0">
              <a:solidFill>
                <a:srgbClr val="222222"/>
              </a:solidFill>
              <a:effectLst/>
              <a:latin typeface="+mj-lt"/>
            </a:endParaRPr>
          </a:p>
          <a:p>
            <a:pPr lvl="1"/>
            <a:r>
              <a:rPr lang="de-CH"/>
              <a:t>Verbessere den folgenden Prompt, indem du ihn klarer und spezifischer machst: «Erkläre Elektrizität.»</a:t>
            </a:r>
            <a:br>
              <a:rPr lang="de-CH"/>
            </a:br>
            <a:endParaRPr lang="de-CH" b="1" i="0">
              <a:solidFill>
                <a:srgbClr val="222222"/>
              </a:solidFill>
              <a:effectLst/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1E8D0-115A-3D99-E8B5-ABA52A6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Übung</a:t>
            </a:r>
          </a:p>
        </p:txBody>
      </p:sp>
      <p:pic>
        <p:nvPicPr>
          <p:cNvPr id="7" name="Graphic 6" descr="Scientist male outline">
            <a:extLst>
              <a:ext uri="{FF2B5EF4-FFF2-40B4-BE49-F238E27FC236}">
                <a16:creationId xmlns:a16="http://schemas.microsoft.com/office/drawing/2014/main" id="{B10BDE9A-BB9C-E695-6B8A-8ED8A181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7" y="3756731"/>
            <a:ext cx="2275101" cy="2275101"/>
          </a:xfrm>
          <a:prstGeom prst="rect">
            <a:avLst/>
          </a:prstGeom>
        </p:spPr>
      </p:pic>
      <p:pic>
        <p:nvPicPr>
          <p:cNvPr id="9" name="Graphic 8" descr="Scientist female outline">
            <a:extLst>
              <a:ext uri="{FF2B5EF4-FFF2-40B4-BE49-F238E27FC236}">
                <a16:creationId xmlns:a16="http://schemas.microsoft.com/office/drawing/2014/main" id="{73635F6C-4F2F-07A9-08DB-FAB82D2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224" y="3756730"/>
            <a:ext cx="2275101" cy="22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74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sz="1997" b="1">
                <a:solidFill>
                  <a:srgbClr val="222222"/>
                </a:solidFill>
                <a:latin typeface="+mj-lt"/>
              </a:rPr>
              <a:t>2. Verwende Beispiele</a:t>
            </a:r>
          </a:p>
          <a:p>
            <a:pPr marL="0" indent="0">
              <a:buNone/>
            </a:pPr>
            <a:endParaRPr lang="de-CH" sz="1997" b="1">
              <a:solidFill>
                <a:srgbClr val="222222"/>
              </a:solidFill>
              <a:latin typeface="+mj-lt"/>
            </a:endParaRP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Zeige, welche Art von Output du erwartest</a:t>
            </a: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Gib ein Muster vor, wenn du ein bestimmtes Format oder einen Stil wünschst</a:t>
            </a:r>
          </a:p>
          <a:p>
            <a:pPr marL="0" indent="0">
              <a:buNone/>
            </a:pPr>
            <a:endParaRPr lang="de-CH" sz="1997"/>
          </a:p>
          <a:p>
            <a:pPr marL="0" indent="0">
              <a:buNone/>
            </a:pPr>
            <a:r>
              <a:rPr lang="de-CH" sz="1997"/>
              <a:t>❌ «Erstelle eine Textaufgabe zur Wahrscheinlichkeitsrechnung.»</a:t>
            </a:r>
          </a:p>
          <a:p>
            <a:pPr marL="0" indent="0">
              <a:buNone/>
            </a:pPr>
            <a:endParaRPr lang="de-CH" sz="1997"/>
          </a:p>
          <a:p>
            <a:pPr marL="531122" indent="-531122" defTabSz="448679">
              <a:buNone/>
            </a:pPr>
            <a:r>
              <a:rPr lang="de-CH" sz="1997"/>
              <a:t>✅ «Erstelle eine Textaufgabe zur Wahrscheinlichkeitsrechnung für 16-17-jährige Schüler*innen im Mathematikunterricht. Verwende als Kontext die Ziehung der Schweizer Lottozahlen. Hier ein Beispiel für den Stil:</a:t>
            </a:r>
            <a:br>
              <a:rPr lang="de-CH" sz="1997"/>
            </a:br>
            <a:r>
              <a:rPr lang="de-CH" sz="1997"/>
              <a:t>‘Bei der Ziehung der Schweizer Lottozahlen werden 6 Zahlen aus 42 gezogen. Lisa tippt jede Woche dieselben 6 Zahlen. Wie gross ist die Wahrscheinlichkeit, dass Lisa in einer einzigen Ziehung alle 6 Zahlen richtig tippt?’»</a:t>
            </a:r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Prompting: Grundlagen</a:t>
            </a:r>
          </a:p>
        </p:txBody>
      </p:sp>
    </p:spTree>
    <p:extLst>
      <p:ext uri="{BB962C8B-B14F-4D97-AF65-F5344CB8AC3E}">
        <p14:creationId xmlns:p14="http://schemas.microsoft.com/office/powerpoint/2010/main" val="2734872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4D1C5A-7281-FB4F-9A76-7588B7633A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>
                <a:solidFill>
                  <a:srgbClr val="222222"/>
                </a:solidFill>
                <a:latin typeface="+mj-lt"/>
              </a:rPr>
              <a:t>2</a:t>
            </a:r>
            <a:r>
              <a:rPr lang="de-CH" b="1" i="0" dirty="0">
                <a:solidFill>
                  <a:srgbClr val="222222"/>
                </a:solidFill>
                <a:effectLst/>
                <a:latin typeface="+mj-lt"/>
              </a:rPr>
              <a:t>. Verwende Beispiele</a:t>
            </a:r>
          </a:p>
          <a:p>
            <a:pPr marL="0" indent="0">
              <a:buNone/>
            </a:pPr>
            <a:endParaRPr lang="de-CH" b="1" i="0" dirty="0">
              <a:solidFill>
                <a:srgbClr val="222222"/>
              </a:solidFill>
              <a:effectLst/>
              <a:latin typeface="+mj-lt"/>
            </a:endParaRPr>
          </a:p>
          <a:p>
            <a:pPr lvl="1"/>
            <a:r>
              <a:rPr lang="de-CH"/>
              <a:t>Erstelle einen Prompt, der ein Beispiel verwendet, um den gewünschten Output zu verdeutlichen. </a:t>
            </a:r>
            <a:r>
              <a:rPr lang="de-CH" dirty="0"/>
              <a:t>Das Thema ist «Einen Aufsatz über ein Buch schreiben».</a:t>
            </a:r>
            <a:br>
              <a:rPr lang="de-CH" dirty="0"/>
            </a:br>
            <a:endParaRPr lang="de-CH" b="1" i="0" dirty="0">
              <a:solidFill>
                <a:srgbClr val="222222"/>
              </a:solidFill>
              <a:effectLst/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1E8D0-115A-3D99-E8B5-ABA52A6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Übung</a:t>
            </a:r>
          </a:p>
        </p:txBody>
      </p:sp>
      <p:pic>
        <p:nvPicPr>
          <p:cNvPr id="4" name="Graphic 3" descr="Scientist male outline">
            <a:extLst>
              <a:ext uri="{FF2B5EF4-FFF2-40B4-BE49-F238E27FC236}">
                <a16:creationId xmlns:a16="http://schemas.microsoft.com/office/drawing/2014/main" id="{62E38BBE-BFAD-6B15-5605-1ED9D042A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7" y="3756731"/>
            <a:ext cx="2275101" cy="2275101"/>
          </a:xfrm>
          <a:prstGeom prst="rect">
            <a:avLst/>
          </a:prstGeom>
        </p:spPr>
      </p:pic>
      <p:pic>
        <p:nvPicPr>
          <p:cNvPr id="5" name="Graphic 4" descr="Scientist female outline">
            <a:extLst>
              <a:ext uri="{FF2B5EF4-FFF2-40B4-BE49-F238E27FC236}">
                <a16:creationId xmlns:a16="http://schemas.microsoft.com/office/drawing/2014/main" id="{8988ED0C-C58D-5ADA-1E0F-DF7A6E218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224" y="3756730"/>
            <a:ext cx="2275101" cy="22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53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CH" sz="1997" b="1">
                <a:solidFill>
                  <a:srgbClr val="222222"/>
                </a:solidFill>
                <a:latin typeface="+mj-lt"/>
              </a:rPr>
              <a:t>3. Ermutige zum schrittweisen Denken</a:t>
            </a:r>
          </a:p>
          <a:p>
            <a:pPr marL="0" indent="0">
              <a:buNone/>
            </a:pPr>
            <a:endParaRPr lang="de-CH" sz="1997" b="1">
              <a:solidFill>
                <a:srgbClr val="222222"/>
              </a:solidFill>
              <a:latin typeface="+mj-lt"/>
            </a:endParaRP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Bitte ChatGPT, «Schritt für Schritt» zu denken oder seine Überlegungen zu erklären</a:t>
            </a: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Dies führt oft zu genaueren und detaillierteren Antworten</a:t>
            </a:r>
          </a:p>
          <a:p>
            <a:pPr marL="0" indent="0">
              <a:buNone/>
            </a:pPr>
            <a:endParaRPr lang="de-CH" sz="1997"/>
          </a:p>
          <a:p>
            <a:pPr marL="0" indent="0">
              <a:buNone/>
            </a:pPr>
            <a:r>
              <a:rPr lang="de-CH" sz="1997"/>
              <a:t>❌ «Erstelle einen Unterrichtsplan zum Thema Klimawandel.»</a:t>
            </a:r>
          </a:p>
          <a:p>
            <a:pPr marL="0" indent="0">
              <a:buNone/>
            </a:pPr>
            <a:endParaRPr lang="de-CH" sz="1997"/>
          </a:p>
          <a:p>
            <a:pPr marL="531122" indent="-531122" defTabSz="448679">
              <a:buNone/>
            </a:pPr>
            <a:r>
              <a:rPr lang="de-CH" sz="1997"/>
              <a:t>✅ «Erstelle einen Unterrichtsplan zum Thema Klimawandel für 16-17-jährige Schüler*innen im Geografieunterricht. Berücksichtige bei allen Schritten den Schweizer Kontext und aktuelle lokale Klimainitiativen. Folge dabei diesen Schritten:</a:t>
            </a:r>
            <a:br>
              <a:rPr lang="de-CH" sz="1997"/>
            </a:br>
            <a:r>
              <a:rPr lang="de-CH" sz="1997"/>
              <a:t>1.	Definiere 3-4 konkrete Lernziele für die Stunde.</a:t>
            </a:r>
            <a:br>
              <a:rPr lang="de-CH" sz="1997"/>
            </a:br>
            <a:r>
              <a:rPr lang="de-CH" sz="1997"/>
              <a:t>2.	Schlage einen 5-minütigen Einstieg vor, der die Schüler*innen aktiviert.</a:t>
            </a:r>
            <a:br>
              <a:rPr lang="de-CH" sz="1997"/>
            </a:br>
            <a:r>
              <a:rPr lang="de-CH" sz="1997"/>
              <a:t>3.	Skizziere den Hauptteil der Lektion mit 2-3 Aktivitäten (insgesamt 30 Minuten).</a:t>
            </a:r>
            <a:br>
              <a:rPr lang="de-CH" sz="1997"/>
            </a:br>
            <a:r>
              <a:rPr lang="de-CH" sz="1997"/>
              <a:t>4.	Beschreibe eine 10-minütige Schlussaktivität zur Sicherung des Gelernten.»</a:t>
            </a:r>
            <a:br>
              <a:rPr lang="de-CH" sz="1997">
                <a:highlight>
                  <a:srgbClr val="FF0000"/>
                </a:highlight>
              </a:rPr>
            </a:br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Prompting: Grundlagen</a:t>
            </a:r>
          </a:p>
        </p:txBody>
      </p:sp>
    </p:spTree>
    <p:extLst>
      <p:ext uri="{BB962C8B-B14F-4D97-AF65-F5344CB8AC3E}">
        <p14:creationId xmlns:p14="http://schemas.microsoft.com/office/powerpoint/2010/main" val="708303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4D1C5A-7281-FB4F-9A76-7588B7633A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>
                <a:solidFill>
                  <a:srgbClr val="222222"/>
                </a:solidFill>
                <a:latin typeface="+mj-lt"/>
              </a:rPr>
              <a:t>3. Ermutige zum schrittweisen Denken</a:t>
            </a:r>
          </a:p>
          <a:p>
            <a:pPr marL="0" indent="0">
              <a:buNone/>
            </a:pPr>
            <a:endParaRPr lang="de-CH" b="1">
              <a:solidFill>
                <a:srgbClr val="222222"/>
              </a:solidFill>
              <a:latin typeface="+mj-lt"/>
            </a:endParaRPr>
          </a:p>
          <a:p>
            <a:pPr lvl="1"/>
            <a:r>
              <a:rPr lang="de-CH"/>
              <a:t>Formuliere einen Prompt, der ChatGPT dazu bringt, eine komplexe Aufgabe Schritt für Schritt zu lösen. Das Thema ist «Eine Debatte vorbereiten».</a:t>
            </a:r>
            <a:endParaRPr lang="de-CH" b="1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1E8D0-115A-3D99-E8B5-ABA52A6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Übung</a:t>
            </a:r>
          </a:p>
        </p:txBody>
      </p:sp>
      <p:pic>
        <p:nvPicPr>
          <p:cNvPr id="4" name="Graphic 3" descr="Scientist male outline">
            <a:extLst>
              <a:ext uri="{FF2B5EF4-FFF2-40B4-BE49-F238E27FC236}">
                <a16:creationId xmlns:a16="http://schemas.microsoft.com/office/drawing/2014/main" id="{CEDDF805-771C-4ADF-23C6-9F775FDA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7" y="3756731"/>
            <a:ext cx="2275101" cy="2275101"/>
          </a:xfrm>
          <a:prstGeom prst="rect">
            <a:avLst/>
          </a:prstGeom>
        </p:spPr>
      </p:pic>
      <p:pic>
        <p:nvPicPr>
          <p:cNvPr id="5" name="Graphic 4" descr="Scientist female outline">
            <a:extLst>
              <a:ext uri="{FF2B5EF4-FFF2-40B4-BE49-F238E27FC236}">
                <a16:creationId xmlns:a16="http://schemas.microsoft.com/office/drawing/2014/main" id="{96828B06-23B6-6694-8E22-7B53BC6C9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224" y="3756730"/>
            <a:ext cx="2275101" cy="22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5" y="1379032"/>
            <a:ext cx="11438082" cy="4783259"/>
          </a:xfrm>
        </p:spPr>
        <p:txBody>
          <a:bodyPr/>
          <a:lstStyle/>
          <a:p>
            <a:pPr marL="0" indent="0">
              <a:buNone/>
            </a:pPr>
            <a:r>
              <a:rPr lang="de-CH" sz="1997" b="1" dirty="0">
                <a:solidFill>
                  <a:srgbClr val="222222"/>
                </a:solidFill>
                <a:latin typeface="+mj-lt"/>
              </a:rPr>
              <a:t>4. </a:t>
            </a:r>
            <a:r>
              <a:rPr lang="de-CH" sz="1997" b="1" dirty="0"/>
              <a:t>Nutze iterative Verfeinerung</a:t>
            </a:r>
            <a:endParaRPr lang="de-CH" sz="1997" b="1" dirty="0">
              <a:solidFill>
                <a:srgbClr val="222222"/>
              </a:solidFill>
              <a:latin typeface="+mj-lt"/>
            </a:endParaRPr>
          </a:p>
          <a:p>
            <a:pPr marL="456606" indent="-456606">
              <a:buAutoNum type="arabicPeriod"/>
            </a:pPr>
            <a:endParaRPr lang="de-CH" sz="1997" b="1" dirty="0">
              <a:solidFill>
                <a:srgbClr val="222222"/>
              </a:solidFill>
              <a:latin typeface="+mj-lt"/>
            </a:endParaRPr>
          </a:p>
          <a:p>
            <a:r>
              <a:rPr lang="de-CH" sz="1997" dirty="0">
                <a:solidFill>
                  <a:srgbClr val="222222"/>
                </a:solidFill>
                <a:latin typeface="+mj-lt"/>
              </a:rPr>
              <a:t>Wenn die erste Antwort nicht ganz passt, frage nach Klarstellungen oder Änderungen</a:t>
            </a:r>
          </a:p>
          <a:p>
            <a:r>
              <a:rPr lang="de-CH" sz="1997" dirty="0">
                <a:solidFill>
                  <a:srgbClr val="222222"/>
                </a:solidFill>
                <a:latin typeface="+mj-lt"/>
              </a:rPr>
              <a:t>Sage: «Das ist nah dran, aber kannst du X mehr wie Y machen?»</a:t>
            </a:r>
          </a:p>
          <a:p>
            <a:pPr marL="0" indent="0">
              <a:buNone/>
            </a:pPr>
            <a:endParaRPr lang="de-CH" sz="1997" dirty="0"/>
          </a:p>
          <a:p>
            <a:pPr marL="0" indent="0">
              <a:buNone/>
            </a:pPr>
            <a:r>
              <a:rPr lang="de-CH" sz="1997" dirty="0"/>
              <a:t>❌ «Verbessere die Gruppenarbeit.»</a:t>
            </a:r>
          </a:p>
          <a:p>
            <a:pPr marL="0" indent="0">
              <a:buNone/>
            </a:pPr>
            <a:endParaRPr lang="de-CH" sz="1997" dirty="0"/>
          </a:p>
          <a:p>
            <a:pPr marL="531122" indent="-531122" defTabSz="448679">
              <a:buNone/>
            </a:pPr>
            <a:r>
              <a:rPr lang="de-CH" sz="1997" dirty="0"/>
              <a:t>✅ «Danke für den Vorschlag zur Gruppenarbeit zum Thema ‘Direkte Demokratie in der Schweiz’ für 16-17-jährige Schüler*innen. Kannst du ihn wie folgt anpassen:</a:t>
            </a:r>
            <a:br>
              <a:rPr lang="de-CH" sz="1997" dirty="0"/>
            </a:br>
            <a:r>
              <a:rPr lang="de-CH" sz="1997" dirty="0"/>
              <a:t>1. Füge eine Rolle für einen ‘Moderator’ in jeder Gruppe hinzu, der die Diskussion leitet.</a:t>
            </a:r>
            <a:br>
              <a:rPr lang="de-CH" sz="1997" dirty="0"/>
            </a:br>
            <a:r>
              <a:rPr lang="de-CH" sz="1997" dirty="0"/>
              <a:t>2. Integriere eine Recherche-Phase, in der die Schüler*innen aktuelle Volksinitiativen untersuchen.</a:t>
            </a:r>
            <a:br>
              <a:rPr lang="de-CH" sz="1997" dirty="0"/>
            </a:br>
            <a:r>
              <a:rPr lang="de-CH" sz="1997" dirty="0"/>
              <a:t>3. Ergänze eine kreative Aufgabe, bei der die Schüler*innen eine eigene (fiktive) Volksinitiative entwerfen.»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Prompting: Grundlagen</a:t>
            </a:r>
          </a:p>
        </p:txBody>
      </p:sp>
    </p:spTree>
    <p:extLst>
      <p:ext uri="{BB962C8B-B14F-4D97-AF65-F5344CB8AC3E}">
        <p14:creationId xmlns:p14="http://schemas.microsoft.com/office/powerpoint/2010/main" val="227911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EA90A4-0065-5BCF-CC23-31ECD54D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61" y="2025394"/>
            <a:ext cx="4170834" cy="42042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B6169-B735-3CE4-2115-0B96C052D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48FD-B35C-05BD-0A6B-447051DDD4D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sz="2397" dirty="0">
                <a:solidFill>
                  <a:srgbClr val="000000"/>
                </a:solidFill>
              </a:rPr>
              <a:t>Erste Schritte mit ChatGPT</a:t>
            </a:r>
          </a:p>
          <a:p>
            <a:pPr>
              <a:lnSpc>
                <a:spcPct val="150000"/>
              </a:lnSpc>
            </a:pPr>
            <a:r>
              <a:rPr lang="de-CH" sz="2397" dirty="0"/>
              <a:t>Wie funktioniert ChatGPT?</a:t>
            </a:r>
          </a:p>
          <a:p>
            <a:pPr>
              <a:lnSpc>
                <a:spcPct val="150000"/>
              </a:lnSpc>
            </a:pPr>
            <a:r>
              <a:rPr lang="de-CH" sz="2397" dirty="0" err="1"/>
              <a:t>Prompting</a:t>
            </a:r>
            <a:r>
              <a:rPr lang="de-CH" sz="2397" dirty="0"/>
              <a:t>: Grundlagen</a:t>
            </a:r>
          </a:p>
          <a:p>
            <a:pPr>
              <a:lnSpc>
                <a:spcPct val="150000"/>
              </a:lnSpc>
            </a:pPr>
            <a:r>
              <a:rPr lang="de-CH" sz="2397" dirty="0" err="1"/>
              <a:t>Prompting</a:t>
            </a:r>
            <a:r>
              <a:rPr lang="de-CH" sz="2397" dirty="0"/>
              <a:t>: Weiterführende Techniken</a:t>
            </a:r>
          </a:p>
          <a:p>
            <a:pPr>
              <a:lnSpc>
                <a:spcPct val="150000"/>
              </a:lnSpc>
            </a:pPr>
            <a:r>
              <a:rPr lang="de-CH" sz="2397" dirty="0"/>
              <a:t>Abschlussübung: Lernziele erstellen lassen</a:t>
            </a:r>
          </a:p>
          <a:p>
            <a:pPr>
              <a:lnSpc>
                <a:spcPct val="150000"/>
              </a:lnSpc>
            </a:pPr>
            <a:endParaRPr lang="de-CH" sz="2397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44F72F-02B3-5007-1FEC-49251D5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Inhalt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4F530-64E1-A173-0942-9A2C77A9B5CE}"/>
              </a:ext>
            </a:extLst>
          </p:cNvPr>
          <p:cNvSpPr txBox="1"/>
          <p:nvPr/>
        </p:nvSpPr>
        <p:spPr>
          <a:xfrm>
            <a:off x="7354830" y="5768607"/>
            <a:ext cx="4567186" cy="30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398"/>
              <a:t>Bildquelle: Erstellt mit DALL-E 3; Stil «Vektorgrafik»</a:t>
            </a:r>
          </a:p>
        </p:txBody>
      </p:sp>
    </p:spTree>
    <p:extLst>
      <p:ext uri="{BB962C8B-B14F-4D97-AF65-F5344CB8AC3E}">
        <p14:creationId xmlns:p14="http://schemas.microsoft.com/office/powerpoint/2010/main" val="188766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4. </a:t>
            </a:r>
            <a:r>
              <a:rPr lang="de-CH" b="1"/>
              <a:t>Nutze iterative Verfeinerung</a:t>
            </a:r>
          </a:p>
          <a:p>
            <a:pPr marL="0" indent="0">
              <a:buNone/>
            </a:pPr>
            <a:endParaRPr lang="de-CH" b="1"/>
          </a:p>
          <a:p>
            <a:pPr lvl="1"/>
            <a:r>
              <a:rPr lang="de-CH"/>
              <a:t>Beginne mit einem einfachen Prompt und verfeinere ihn schrittweise. Das Thema ist «Ein Experiment zum Treibhauseffekt».</a:t>
            </a:r>
            <a:br>
              <a:rPr lang="de-CH"/>
            </a:br>
            <a:br>
              <a:rPr lang="de-CH"/>
            </a:br>
            <a:r>
              <a:rPr lang="de-CH" b="1"/>
              <a:t>Anfänglicher Prompt:</a:t>
            </a:r>
            <a:r>
              <a:rPr lang="de-CH"/>
              <a:t> «Beschreibe ein Experiment zum Treibhauseffekt.»</a:t>
            </a:r>
          </a:p>
          <a:p>
            <a:pPr marL="266353" lvl="1" indent="0">
              <a:buNone/>
            </a:pPr>
            <a:endParaRPr lang="de-CH" b="1" i="0">
              <a:solidFill>
                <a:srgbClr val="222222"/>
              </a:solidFill>
              <a:effectLst/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Übung</a:t>
            </a:r>
          </a:p>
        </p:txBody>
      </p:sp>
      <p:pic>
        <p:nvPicPr>
          <p:cNvPr id="6" name="Graphic 5" descr="Scientist male outline">
            <a:extLst>
              <a:ext uri="{FF2B5EF4-FFF2-40B4-BE49-F238E27FC236}">
                <a16:creationId xmlns:a16="http://schemas.microsoft.com/office/drawing/2014/main" id="{401A5118-40BD-BDF9-0847-E59A82DF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7" y="3756731"/>
            <a:ext cx="2275101" cy="2275101"/>
          </a:xfrm>
          <a:prstGeom prst="rect">
            <a:avLst/>
          </a:prstGeom>
        </p:spPr>
      </p:pic>
      <p:pic>
        <p:nvPicPr>
          <p:cNvPr id="7" name="Graphic 6" descr="Scientist female outline">
            <a:extLst>
              <a:ext uri="{FF2B5EF4-FFF2-40B4-BE49-F238E27FC236}">
                <a16:creationId xmlns:a16="http://schemas.microsoft.com/office/drawing/2014/main" id="{C02ECC5A-0BB7-914A-84BC-44A1E18A6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224" y="3756730"/>
            <a:ext cx="2275101" cy="22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52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sz="1997" b="1">
                <a:solidFill>
                  <a:srgbClr val="222222"/>
                </a:solidFill>
                <a:latin typeface="+mj-lt"/>
              </a:rPr>
              <a:t>5. Nutze </a:t>
            </a:r>
            <a:r>
              <a:rPr lang="de-CH" sz="1997" b="1" err="1">
                <a:solidFill>
                  <a:srgbClr val="222222"/>
                </a:solidFill>
                <a:latin typeface="+mj-lt"/>
              </a:rPr>
              <a:t>ChatGPTs</a:t>
            </a:r>
            <a:r>
              <a:rPr lang="de-CH" sz="1997" b="1">
                <a:solidFill>
                  <a:srgbClr val="222222"/>
                </a:solidFill>
                <a:latin typeface="+mj-lt"/>
              </a:rPr>
              <a:t> «Wissen»</a:t>
            </a:r>
          </a:p>
          <a:p>
            <a:pPr marL="456606" indent="-456606">
              <a:buAutoNum type="arabicPeriod"/>
            </a:pPr>
            <a:endParaRPr lang="de-CH" sz="1997" b="1">
              <a:solidFill>
                <a:srgbClr val="222222"/>
              </a:solidFill>
              <a:latin typeface="+mj-lt"/>
            </a:endParaRP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ChatGPT verfügt über breites Wissen in vielen Bereichen</a:t>
            </a: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Zögere nicht, nach Erklärungen oder Hintergrundinformationen zu fragen</a:t>
            </a: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Gib relevanten Kontext an, damit ChatGPT gezielter antworten kann</a:t>
            </a:r>
          </a:p>
          <a:p>
            <a:pPr marL="0" indent="0">
              <a:buNone/>
            </a:pPr>
            <a:endParaRPr lang="de-CH" sz="1997"/>
          </a:p>
          <a:p>
            <a:pPr marL="0" indent="0">
              <a:buNone/>
            </a:pPr>
            <a:r>
              <a:rPr lang="de-CH" sz="1997"/>
              <a:t>❌ «Gib mir Ideen für den Unterricht.»</a:t>
            </a:r>
          </a:p>
          <a:p>
            <a:pPr marL="0" indent="0">
              <a:buNone/>
            </a:pPr>
            <a:endParaRPr lang="de-CH" sz="1997"/>
          </a:p>
          <a:p>
            <a:pPr marL="531122" indent="-531122" defTabSz="448679">
              <a:buNone/>
            </a:pPr>
            <a:r>
              <a:rPr lang="de-CH" sz="1997"/>
              <a:t>✅ «Ich unterrichte 16-17-jährige Schüler*innen im Fach Wirtschaft und Recht an einem Gymnasium in Bern. Bitte gib mir 5 interaktive Unterrichtsideen zum Thema ‘Nachhaltige Wirtschaft’, die lokale Unternehmen wie Migros oder Swisscom als Beispiele verwenden. Jede Idee sollte etwa 20 Minuten dauern und die Schüler*innen aktiv einbeziehen.»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Prompting: Grundlagen</a:t>
            </a:r>
          </a:p>
        </p:txBody>
      </p:sp>
    </p:spTree>
    <p:extLst>
      <p:ext uri="{BB962C8B-B14F-4D97-AF65-F5344CB8AC3E}">
        <p14:creationId xmlns:p14="http://schemas.microsoft.com/office/powerpoint/2010/main" val="1773250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5. Nutze </a:t>
            </a:r>
            <a:r>
              <a:rPr lang="de-CH" b="1" i="0" err="1">
                <a:solidFill>
                  <a:srgbClr val="222222"/>
                </a:solidFill>
                <a:effectLst/>
                <a:latin typeface="+mj-lt"/>
              </a:rPr>
              <a:t>ChatGPTs</a:t>
            </a: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 «Wissen»</a:t>
            </a:r>
          </a:p>
          <a:p>
            <a:pPr marL="0" indent="0">
              <a:buNone/>
            </a:pPr>
            <a:endParaRPr lang="de-CH" b="1" i="0">
              <a:solidFill>
                <a:srgbClr val="222222"/>
              </a:solidFill>
              <a:effectLst/>
              <a:latin typeface="+mj-lt"/>
            </a:endParaRPr>
          </a:p>
          <a:p>
            <a:pPr lvl="1"/>
            <a:r>
              <a:rPr lang="de-CH"/>
              <a:t>Formuliere einen Prompt, der </a:t>
            </a:r>
            <a:r>
              <a:rPr lang="de-CH" err="1"/>
              <a:t>ChatGPTs</a:t>
            </a:r>
            <a:r>
              <a:rPr lang="de-CH"/>
              <a:t> breites Wissen nutzt, um ein interdisziplinäres Thema zu behandeln. Das Thema ist «Die Französische Revolution».</a:t>
            </a:r>
            <a:endParaRPr lang="de-CH" b="1" i="0">
              <a:solidFill>
                <a:srgbClr val="222222"/>
              </a:solidFill>
              <a:effectLst/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Übung</a:t>
            </a:r>
          </a:p>
        </p:txBody>
      </p:sp>
      <p:pic>
        <p:nvPicPr>
          <p:cNvPr id="4" name="Graphic 3" descr="Scientist male outline">
            <a:extLst>
              <a:ext uri="{FF2B5EF4-FFF2-40B4-BE49-F238E27FC236}">
                <a16:creationId xmlns:a16="http://schemas.microsoft.com/office/drawing/2014/main" id="{A7D3285F-ABE8-2038-19CC-26E42293F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7" y="3756731"/>
            <a:ext cx="2275101" cy="2275101"/>
          </a:xfrm>
          <a:prstGeom prst="rect">
            <a:avLst/>
          </a:prstGeom>
        </p:spPr>
      </p:pic>
      <p:pic>
        <p:nvPicPr>
          <p:cNvPr id="5" name="Graphic 4" descr="Scientist female outline">
            <a:extLst>
              <a:ext uri="{FF2B5EF4-FFF2-40B4-BE49-F238E27FC236}">
                <a16:creationId xmlns:a16="http://schemas.microsoft.com/office/drawing/2014/main" id="{024F9AB1-8BCD-0DC3-3B95-EB41B8A6A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224" y="3756730"/>
            <a:ext cx="2275101" cy="22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67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5" y="1379032"/>
            <a:ext cx="11438082" cy="4783259"/>
          </a:xfrm>
        </p:spPr>
        <p:txBody>
          <a:bodyPr/>
          <a:lstStyle/>
          <a:p>
            <a:pPr marL="0" indent="0">
              <a:buNone/>
            </a:pPr>
            <a:r>
              <a:rPr lang="de-CH" sz="1997" b="1">
                <a:solidFill>
                  <a:srgbClr val="222222"/>
                </a:solidFill>
                <a:latin typeface="+mj-lt"/>
              </a:rPr>
              <a:t>6. Verwende Rollenspieltechniken</a:t>
            </a:r>
          </a:p>
          <a:p>
            <a:pPr marL="0" indent="0">
              <a:buNone/>
            </a:pPr>
            <a:endParaRPr lang="de-CH" sz="1997" b="1">
              <a:solidFill>
                <a:srgbClr val="222222"/>
              </a:solidFill>
              <a:latin typeface="+mj-lt"/>
            </a:endParaRP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Bitte ChatGPT, eine bestimmte Rolle oder Perspektive einzunehmen</a:t>
            </a:r>
          </a:p>
          <a:p>
            <a:r>
              <a:rPr lang="de-CH" sz="1997">
                <a:solidFill>
                  <a:srgbClr val="222222"/>
                </a:solidFill>
                <a:latin typeface="+mj-lt"/>
              </a:rPr>
              <a:t>Dies kann zu spezifischeren und relevanteren Antworten führen</a:t>
            </a:r>
          </a:p>
          <a:p>
            <a:pPr marL="0" indent="0">
              <a:buNone/>
            </a:pPr>
            <a:endParaRPr lang="de-CH" sz="1997"/>
          </a:p>
          <a:p>
            <a:pPr marL="0" indent="0">
              <a:buNone/>
            </a:pPr>
            <a:r>
              <a:rPr lang="de-CH" sz="1997"/>
              <a:t>❌ «Hilf mir bei der Vorbereitung einer Diskussion.»</a:t>
            </a:r>
            <a:br>
              <a:rPr lang="de-CH" sz="1997"/>
            </a:br>
            <a:endParaRPr lang="de-CH" sz="1997"/>
          </a:p>
          <a:p>
            <a:pPr marL="531122" indent="-531122" defTabSz="448679">
              <a:buNone/>
            </a:pPr>
            <a:r>
              <a:rPr lang="de-CH" sz="1997"/>
              <a:t>✅ «Du bist ein erfahrener Moderator für kontroverse Themen. Ich plane eine Podiumsdiskussion zum Thema ‘Nutzung von KI im Schulunterricht’ für 16-17-jährige Schüler*innen. Bitte gib mir: </a:t>
            </a:r>
            <a:br>
              <a:rPr lang="de-CH" sz="1997"/>
            </a:br>
            <a:r>
              <a:rPr lang="de-CH" sz="1997"/>
              <a:t>1. Vier kontroverse Standpunkte, die die Schüler*innen in der Diskussion vertreten könnten.</a:t>
            </a:r>
            <a:br>
              <a:rPr lang="de-CH" sz="1997"/>
            </a:br>
            <a:r>
              <a:rPr lang="de-CH" sz="1997"/>
              <a:t>2. Drei provokante, aber faire Fragen, die ich als Moderator stellen kann, um die Debatte anzuregen.</a:t>
            </a:r>
            <a:br>
              <a:rPr lang="de-CH" sz="1997"/>
            </a:br>
            <a:r>
              <a:rPr lang="de-CH" sz="1997"/>
              <a:t>3. Tipps, wie ich sicherstellen kann, dass alle Schüler*innen zu Wort kommen und respektvoll miteinander umgehen.»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Prompting: Grundlagen</a:t>
            </a:r>
          </a:p>
        </p:txBody>
      </p:sp>
    </p:spTree>
    <p:extLst>
      <p:ext uri="{BB962C8B-B14F-4D97-AF65-F5344CB8AC3E}">
        <p14:creationId xmlns:p14="http://schemas.microsoft.com/office/powerpoint/2010/main" val="3286667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6. Verwende Rollenspieltechniken»</a:t>
            </a:r>
          </a:p>
          <a:p>
            <a:pPr marL="0" indent="0">
              <a:buNone/>
            </a:pPr>
            <a:endParaRPr lang="de-CH" b="1" i="0">
              <a:solidFill>
                <a:srgbClr val="222222"/>
              </a:solidFill>
              <a:effectLst/>
              <a:latin typeface="+mj-lt"/>
            </a:endParaRPr>
          </a:p>
          <a:p>
            <a:pPr lvl="1"/>
            <a:r>
              <a:rPr lang="de-CH"/>
              <a:t>Erstelle einen Prompt, der ChatGPT in eine bestimmte Rolle versetzt, um eine Unterrichtssituation zu simulieren. Das Thema ist «Ökosysteme».</a:t>
            </a:r>
            <a:endParaRPr lang="de-CH" b="1" i="0">
              <a:solidFill>
                <a:srgbClr val="222222"/>
              </a:solidFill>
              <a:effectLst/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Übung</a:t>
            </a:r>
          </a:p>
        </p:txBody>
      </p:sp>
      <p:pic>
        <p:nvPicPr>
          <p:cNvPr id="4" name="Graphic 3" descr="Scientist male outline">
            <a:extLst>
              <a:ext uri="{FF2B5EF4-FFF2-40B4-BE49-F238E27FC236}">
                <a16:creationId xmlns:a16="http://schemas.microsoft.com/office/drawing/2014/main" id="{552CB6D2-9542-689F-D2E5-8F0F5561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7" y="3756731"/>
            <a:ext cx="2275101" cy="2275101"/>
          </a:xfrm>
          <a:prstGeom prst="rect">
            <a:avLst/>
          </a:prstGeom>
        </p:spPr>
      </p:pic>
      <p:pic>
        <p:nvPicPr>
          <p:cNvPr id="5" name="Graphic 4" descr="Scientist female outline">
            <a:extLst>
              <a:ext uri="{FF2B5EF4-FFF2-40B4-BE49-F238E27FC236}">
                <a16:creationId xmlns:a16="http://schemas.microsoft.com/office/drawing/2014/main" id="{90B95708-B6F2-0EFE-BC02-BC25965D1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224" y="3756730"/>
            <a:ext cx="2275101" cy="22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54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38D62-1CBC-42EC-9B95-5DAD4008B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CB3F-5F33-DB78-C2EE-4A7ECF07CF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5" y="1379031"/>
            <a:ext cx="6891703" cy="49180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b="1"/>
              <a:t>Informationsqualität bei KI-Systemen</a:t>
            </a:r>
          </a:p>
          <a:p>
            <a:pPr marL="0" indent="0">
              <a:buNone/>
            </a:pPr>
            <a:endParaRPr lang="de-CH" b="1"/>
          </a:p>
          <a:p>
            <a:pPr lvl="1"/>
            <a:r>
              <a:rPr lang="de-CH"/>
              <a:t>GPT und ähnliche KI-Tools sind keine klassischen Suchmaschinen. Obwohl ChatGPT zwar eine Websuche durchführen kann, sollten Lehrpersonen und Schüler*innen die Ergebnisse immer kritisch hinterfragen.</a:t>
            </a:r>
          </a:p>
          <a:p>
            <a:pPr lvl="1"/>
            <a:r>
              <a:rPr lang="de-CH"/>
              <a:t>KI-Tools haben kein Konzept von "Wahrheit" oder "Lüge".</a:t>
            </a:r>
          </a:p>
          <a:p>
            <a:pPr lvl="1"/>
            <a:r>
              <a:rPr lang="de-CH"/>
              <a:t>Sie erzeugen Texte basierend auf ihrem Training, was manchmal zu ungenauen oder erfundenen Informationen (Halluzinationen) führen kann. </a:t>
            </a:r>
            <a:br>
              <a:rPr lang="de-CH"/>
            </a:br>
            <a:endParaRPr lang="de-CH"/>
          </a:p>
          <a:p>
            <a:pPr marL="0" indent="0">
              <a:buNone/>
            </a:pP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80EFD8-3B6F-E8CD-F958-961C2C3C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Gefahren und Herausforderungen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356FA-90EF-17F4-3908-136699E5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112" y="1556303"/>
            <a:ext cx="4093283" cy="407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5918F-620D-9EA0-B892-865BE16F706B}"/>
              </a:ext>
            </a:extLst>
          </p:cNvPr>
          <p:cNvSpPr txBox="1"/>
          <p:nvPr/>
        </p:nvSpPr>
        <p:spPr>
          <a:xfrm>
            <a:off x="7341968" y="5670784"/>
            <a:ext cx="4693570" cy="30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398"/>
              <a:t>Bildquelle: Erstellt mit DALL-E 3; Stil «Minimalismus»</a:t>
            </a:r>
          </a:p>
        </p:txBody>
      </p:sp>
    </p:spTree>
    <p:extLst>
      <p:ext uri="{BB962C8B-B14F-4D97-AF65-F5344CB8AC3E}">
        <p14:creationId xmlns:p14="http://schemas.microsoft.com/office/powerpoint/2010/main" val="36973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38D62-1CBC-42EC-9B95-5DAD4008B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CB3F-5F33-DB78-C2EE-4A7ECF07CF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5" y="1379031"/>
            <a:ext cx="7049811" cy="4918022"/>
          </a:xfrm>
        </p:spPr>
        <p:txBody>
          <a:bodyPr/>
          <a:lstStyle/>
          <a:p>
            <a:pPr marL="0" indent="0">
              <a:buNone/>
            </a:pPr>
            <a:r>
              <a:rPr lang="de-CH" b="1"/>
              <a:t>Mögliche Voreingenommenheit</a:t>
            </a:r>
          </a:p>
          <a:p>
            <a:pPr marL="0" indent="0">
              <a:buNone/>
            </a:pPr>
            <a:endParaRPr lang="de-CH" b="1"/>
          </a:p>
          <a:p>
            <a:pPr lvl="1"/>
            <a:r>
              <a:rPr lang="de-CH"/>
              <a:t>KI-Systeme können voreingenommen sein, ähnlich wie Menschen. Dies liegt an den Daten, mit denen sie trainiert wurden.</a:t>
            </a:r>
          </a:p>
          <a:p>
            <a:pPr lvl="1"/>
            <a:r>
              <a:rPr lang="de-CH"/>
              <a:t>Wenn bestimmte Gruppen in diesen Daten über- oder unterrepräsentiert sind, kann dies zu unfairen oder verzerrten Ergebnissen führen.</a:t>
            </a:r>
            <a:br>
              <a:rPr lang="de-CH" b="1"/>
            </a:br>
            <a:r>
              <a:rPr lang="de-CH" b="1"/>
              <a:t>	</a:t>
            </a:r>
          </a:p>
          <a:p>
            <a:endParaRPr lang="de-CH"/>
          </a:p>
          <a:p>
            <a:pPr marL="0" indent="0">
              <a:buNone/>
            </a:pPr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80EFD8-3B6F-E8CD-F958-961C2C3C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Gefahren und Herausforderungen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E6C1D-2424-084B-95C3-B54138B6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075" y="1379031"/>
            <a:ext cx="4241662" cy="4236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CA8A1-9FF7-716A-776C-6AF21FD63868}"/>
              </a:ext>
            </a:extLst>
          </p:cNvPr>
          <p:cNvSpPr txBox="1"/>
          <p:nvPr/>
        </p:nvSpPr>
        <p:spPr>
          <a:xfrm>
            <a:off x="7138125" y="5649485"/>
            <a:ext cx="4970230" cy="30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398"/>
              <a:t>Bildquelle: Erstellt mit DALL-E 3; Stil «Impressionismus»</a:t>
            </a:r>
          </a:p>
        </p:txBody>
      </p:sp>
    </p:spTree>
    <p:extLst>
      <p:ext uri="{BB962C8B-B14F-4D97-AF65-F5344CB8AC3E}">
        <p14:creationId xmlns:p14="http://schemas.microsoft.com/office/powerpoint/2010/main" val="290062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Überblick:</a:t>
            </a:r>
          </a:p>
          <a:p>
            <a:pPr marL="0" indent="0">
              <a:buNone/>
            </a:pPr>
            <a:endParaRPr lang="de-CH" b="1">
              <a:solidFill>
                <a:srgbClr val="222222"/>
              </a:solidFill>
              <a:latin typeface="+mj-lt"/>
            </a:endParaRPr>
          </a:p>
          <a:p>
            <a:r>
              <a:rPr lang="de-CH" i="0">
                <a:solidFill>
                  <a:srgbClr val="222222"/>
                </a:solidFill>
                <a:effectLst/>
                <a:latin typeface="+mj-lt"/>
              </a:rPr>
              <a:t>1. Strukturierter Output</a:t>
            </a:r>
          </a:p>
          <a:p>
            <a:r>
              <a:rPr lang="de-CH">
                <a:solidFill>
                  <a:srgbClr val="222222"/>
                </a:solidFill>
                <a:latin typeface="+mj-lt"/>
              </a:rPr>
              <a:t>2. Diagramme erstellen</a:t>
            </a:r>
          </a:p>
          <a:p>
            <a:r>
              <a:rPr lang="de-CH">
                <a:solidFill>
                  <a:srgbClr val="222222"/>
                </a:solidFill>
                <a:latin typeface="+mj-lt"/>
              </a:rPr>
              <a:t>3. Verwendung externer Dokumente</a:t>
            </a:r>
          </a:p>
          <a:p>
            <a:r>
              <a:rPr lang="de-CH" i="0">
                <a:solidFill>
                  <a:srgbClr val="222222"/>
                </a:solidFill>
                <a:effectLst/>
                <a:latin typeface="+mj-lt"/>
              </a:rPr>
              <a:t>4. Websuche-Integration</a:t>
            </a:r>
          </a:p>
          <a:p>
            <a:pPr marL="0" indent="0">
              <a:buNone/>
            </a:pPr>
            <a:endParaRPr lang="de-CH" sz="1997" b="1">
              <a:solidFill>
                <a:srgbClr val="222222"/>
              </a:solidFill>
              <a:latin typeface="+mj-lt"/>
            </a:endParaRPr>
          </a:p>
          <a:p>
            <a:pPr marL="0" indent="0">
              <a:buNone/>
            </a:pPr>
            <a:endParaRPr lang="de-CH" sz="1997" b="1"/>
          </a:p>
          <a:p>
            <a:pPr marL="0" indent="0">
              <a:buNone/>
            </a:pPr>
            <a:endParaRPr lang="de-CH" sz="1997" b="1">
              <a:solidFill>
                <a:srgbClr val="222222"/>
              </a:solidFill>
              <a:latin typeface="+mj-lt"/>
            </a:endParaRPr>
          </a:p>
          <a:p>
            <a:pPr marL="0" indent="0">
              <a:buNone/>
            </a:pPr>
            <a:endParaRPr lang="de-CH" sz="1997" b="1">
              <a:solidFill>
                <a:srgbClr val="222222"/>
              </a:solidFill>
              <a:latin typeface="+mj-lt"/>
            </a:endParaRPr>
          </a:p>
          <a:p>
            <a:pPr marL="0" indent="0">
              <a:buNone/>
            </a:pPr>
            <a:endParaRPr lang="de-CH" sz="1997" b="1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Prompting: Weiterführende Techniken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208902-E368-DE85-392A-EB69CAA0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678" y="1379031"/>
            <a:ext cx="3703578" cy="3703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88848-52BF-9A21-4AA3-428F155905E9}"/>
              </a:ext>
            </a:extLst>
          </p:cNvPr>
          <p:cNvSpPr txBox="1"/>
          <p:nvPr/>
        </p:nvSpPr>
        <p:spPr>
          <a:xfrm>
            <a:off x="7221770" y="5171592"/>
            <a:ext cx="4970230" cy="30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398"/>
              <a:t>Bildquelle: Erstellt mit DALL-E 3; Stil «Kubismus»</a:t>
            </a:r>
          </a:p>
        </p:txBody>
      </p:sp>
    </p:spTree>
    <p:extLst>
      <p:ext uri="{BB962C8B-B14F-4D97-AF65-F5344CB8AC3E}">
        <p14:creationId xmlns:p14="http://schemas.microsoft.com/office/powerpoint/2010/main" val="4193705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94BD3-FA27-5EB7-ADAE-3CFF9F393A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1. Strukturierter Output</a:t>
            </a:r>
          </a:p>
          <a:p>
            <a:endParaRPr lang="de-CH"/>
          </a:p>
          <a:p>
            <a:r>
              <a:rPr lang="de-CH"/>
              <a:t>Spezifiziere das gewünschte Format</a:t>
            </a:r>
          </a:p>
          <a:p>
            <a:r>
              <a:rPr lang="de-CH"/>
              <a:t>Gib klare Anweisungen zur Strukturierung</a:t>
            </a:r>
          </a:p>
          <a:p>
            <a:r>
              <a:rPr lang="de-CH"/>
              <a:t>Definiere die erwarteten Elemente</a:t>
            </a:r>
          </a:p>
          <a:p>
            <a:endParaRPr lang="de-CH"/>
          </a:p>
          <a:p>
            <a:pPr marL="0" indent="0">
              <a:buNone/>
            </a:pPr>
            <a:r>
              <a:rPr lang="de-CH" b="1"/>
              <a:t>Beispiel:</a:t>
            </a:r>
          </a:p>
          <a:p>
            <a:pPr marL="0" indent="0">
              <a:buNone/>
            </a:pPr>
            <a:r>
              <a:rPr lang="de-CH"/>
              <a:t>Erstelle eine Tabelle mit 3 Spalten: «Epoche», «Wichtige Autoren» und «Hauptwerke» für eine Übersicht der deutschen Literaturgeschichte.</a:t>
            </a:r>
          </a:p>
          <a:p>
            <a:endParaRPr lang="de-CH" sz="1997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9CBCE-00CF-486D-C40C-2AA5AAAC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Prompting: Weiterführende Techniken</a:t>
            </a:r>
          </a:p>
        </p:txBody>
      </p:sp>
    </p:spTree>
    <p:extLst>
      <p:ext uri="{BB962C8B-B14F-4D97-AF65-F5344CB8AC3E}">
        <p14:creationId xmlns:p14="http://schemas.microsoft.com/office/powerpoint/2010/main" val="3154883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1. Strukturierter Output</a:t>
            </a:r>
          </a:p>
          <a:p>
            <a:pPr marL="0" indent="0">
              <a:buNone/>
            </a:pPr>
            <a:endParaRPr lang="de-CH" b="1" i="0">
              <a:solidFill>
                <a:srgbClr val="222222"/>
              </a:solidFill>
              <a:effectLst/>
              <a:latin typeface="+mj-lt"/>
            </a:endParaRPr>
          </a:p>
          <a:p>
            <a:pPr lvl="1"/>
            <a:r>
              <a:rPr lang="de-CH"/>
              <a:t>Erstelle einen Prompt, der einen strukturierten Output in Tabellenform erzeugt. Das Thema ist “Schweizer Kantone”.</a:t>
            </a:r>
            <a:endParaRPr lang="de-CH" b="1" i="0">
              <a:solidFill>
                <a:srgbClr val="222222"/>
              </a:solidFill>
              <a:effectLst/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Übung</a:t>
            </a:r>
          </a:p>
        </p:txBody>
      </p:sp>
      <p:pic>
        <p:nvPicPr>
          <p:cNvPr id="4" name="Graphic 3" descr="Scientist male outline">
            <a:extLst>
              <a:ext uri="{FF2B5EF4-FFF2-40B4-BE49-F238E27FC236}">
                <a16:creationId xmlns:a16="http://schemas.microsoft.com/office/drawing/2014/main" id="{D6FBC1AE-5A8B-DEB8-D67D-18451BD48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7" y="3756731"/>
            <a:ext cx="2275101" cy="2275101"/>
          </a:xfrm>
          <a:prstGeom prst="rect">
            <a:avLst/>
          </a:prstGeom>
        </p:spPr>
      </p:pic>
      <p:pic>
        <p:nvPicPr>
          <p:cNvPr id="5" name="Graphic 4" descr="Scientist female outline">
            <a:extLst>
              <a:ext uri="{FF2B5EF4-FFF2-40B4-BE49-F238E27FC236}">
                <a16:creationId xmlns:a16="http://schemas.microsoft.com/office/drawing/2014/main" id="{44C4B836-A236-099A-26FF-850CB9728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224" y="3756730"/>
            <a:ext cx="2275101" cy="22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8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30F156-4A02-6EE1-E598-3744E63E530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Login</a:t>
            </a:r>
          </a:p>
          <a:p>
            <a:r>
              <a:rPr lang="de-CH" dirty="0"/>
              <a:t>ChatGPT-Fähigkeiten vorstellen: Welche?</a:t>
            </a:r>
          </a:p>
          <a:p>
            <a:pPr lvl="1"/>
            <a:r>
              <a:rPr lang="de-CH" dirty="0"/>
              <a:t>Inhalt von Bild beschreiben und erklären lassen</a:t>
            </a:r>
          </a:p>
          <a:p>
            <a:pPr lvl="1"/>
            <a:r>
              <a:rPr lang="de-CH" dirty="0"/>
              <a:t>Datenanalyse von Exceltabelle</a:t>
            </a:r>
          </a:p>
          <a:p>
            <a:pPr lvl="1"/>
            <a:r>
              <a:rPr lang="de-CH" dirty="0"/>
              <a:t>Bild generieren lassen</a:t>
            </a:r>
          </a:p>
          <a:p>
            <a:r>
              <a:rPr lang="de-CH" dirty="0"/>
              <a:t>Unterschiede zwischen kostenloser und kostenpflichtiger Version erklären</a:t>
            </a:r>
          </a:p>
          <a:p>
            <a:pPr lvl="1"/>
            <a:r>
              <a:rPr lang="de-CH" dirty="0"/>
              <a:t>Bilder generieren lassen</a:t>
            </a:r>
          </a:p>
          <a:p>
            <a:pPr lvl="1"/>
            <a:r>
              <a:rPr lang="de-CH" dirty="0"/>
              <a:t>Limitierte Nutzung von 4o -&gt; 4o-mini</a:t>
            </a:r>
          </a:p>
          <a:p>
            <a:pPr lvl="1"/>
            <a:r>
              <a:rPr lang="de-CH" dirty="0"/>
              <a:t>Keine GPTs erstellen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C6940B5-3C50-EE2D-8694-31283FE1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Erste Schritte mit ChatGPT</a:t>
            </a:r>
          </a:p>
        </p:txBody>
      </p:sp>
    </p:spTree>
    <p:extLst>
      <p:ext uri="{BB962C8B-B14F-4D97-AF65-F5344CB8AC3E}">
        <p14:creationId xmlns:p14="http://schemas.microsoft.com/office/powerpoint/2010/main" val="4119333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94BD3-FA27-5EB7-ADAE-3CFF9F393A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CH" b="1">
                <a:solidFill>
                  <a:srgbClr val="222222"/>
                </a:solidFill>
                <a:latin typeface="+mj-lt"/>
              </a:rPr>
              <a:t>2</a:t>
            </a: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. Diagramme erstellen</a:t>
            </a:r>
          </a:p>
          <a:p>
            <a:pPr marL="0" indent="0">
              <a:buNone/>
            </a:pPr>
            <a:endParaRPr lang="de-CH"/>
          </a:p>
          <a:p>
            <a:r>
              <a:rPr lang="de-CH"/>
              <a:t>Visualisierung von Beziehungen und Strukturen</a:t>
            </a:r>
          </a:p>
          <a:p>
            <a:r>
              <a:rPr lang="de-CH"/>
              <a:t>Nutzung von Code zur Diagrammerstellung</a:t>
            </a:r>
          </a:p>
          <a:p>
            <a:r>
              <a:rPr lang="de-CH"/>
              <a:t>Beispiele: Charakterbeziehungen, Prozessabläufe</a:t>
            </a:r>
          </a:p>
          <a:p>
            <a:endParaRPr lang="de-CH"/>
          </a:p>
          <a:p>
            <a:pPr marL="0" indent="0">
              <a:buNone/>
            </a:pPr>
            <a:r>
              <a:rPr lang="de-CH" b="1"/>
              <a:t>Beispiel:</a:t>
            </a:r>
          </a:p>
          <a:p>
            <a:pPr marL="0" indent="0">
              <a:buNone/>
            </a:pPr>
            <a:r>
              <a:rPr lang="de-CH"/>
              <a:t>Erstelle eine Liste der Hauptcharaktere in Schillers Wilhelm Tell und ihrer Beziehungen zueinander. Verwende dann Python, um ein Diagramm zu zeichnen.</a:t>
            </a:r>
          </a:p>
          <a:p>
            <a:endParaRPr lang="de-CH" sz="1997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9CBCE-00CF-486D-C40C-2AA5AAAC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Prompting: Weiterführende Techniken</a:t>
            </a:r>
          </a:p>
        </p:txBody>
      </p:sp>
    </p:spTree>
    <p:extLst>
      <p:ext uri="{BB962C8B-B14F-4D97-AF65-F5344CB8AC3E}">
        <p14:creationId xmlns:p14="http://schemas.microsoft.com/office/powerpoint/2010/main" val="4047914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>
                <a:solidFill>
                  <a:srgbClr val="222222"/>
                </a:solidFill>
                <a:latin typeface="+mj-lt"/>
              </a:rPr>
              <a:t>2</a:t>
            </a: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. Diagramme erstellen</a:t>
            </a:r>
          </a:p>
          <a:p>
            <a:pPr marL="0" indent="0">
              <a:buNone/>
            </a:pPr>
            <a:endParaRPr lang="de-CH" b="1">
              <a:solidFill>
                <a:srgbClr val="222222"/>
              </a:solidFill>
              <a:latin typeface="+mj-lt"/>
            </a:endParaRPr>
          </a:p>
          <a:p>
            <a:r>
              <a:rPr lang="de-CH"/>
              <a:t>Formuliere einen Prompt, der ChatGPT anweist, ein Diagramm zu erstellen. Das Thema ist "Literarische Genres und ihre Subgenres".</a:t>
            </a:r>
            <a:endParaRPr lang="de-CH" b="1" i="0">
              <a:solidFill>
                <a:srgbClr val="222222"/>
              </a:solidFill>
              <a:effectLst/>
              <a:latin typeface="+mj-lt"/>
            </a:endParaRPr>
          </a:p>
          <a:p>
            <a:pPr marL="0" indent="0">
              <a:buNone/>
            </a:pPr>
            <a:endParaRPr lang="de-CH" b="1" i="0">
              <a:solidFill>
                <a:srgbClr val="222222"/>
              </a:solidFill>
              <a:effectLst/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Übung</a:t>
            </a:r>
          </a:p>
        </p:txBody>
      </p:sp>
      <p:pic>
        <p:nvPicPr>
          <p:cNvPr id="4" name="Graphic 3" descr="Scientist male outline">
            <a:extLst>
              <a:ext uri="{FF2B5EF4-FFF2-40B4-BE49-F238E27FC236}">
                <a16:creationId xmlns:a16="http://schemas.microsoft.com/office/drawing/2014/main" id="{99BFB936-4E56-3794-C395-38AF58954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7" y="3756731"/>
            <a:ext cx="2275101" cy="2275101"/>
          </a:xfrm>
          <a:prstGeom prst="rect">
            <a:avLst/>
          </a:prstGeom>
        </p:spPr>
      </p:pic>
      <p:pic>
        <p:nvPicPr>
          <p:cNvPr id="5" name="Graphic 4" descr="Scientist female outline">
            <a:extLst>
              <a:ext uri="{FF2B5EF4-FFF2-40B4-BE49-F238E27FC236}">
                <a16:creationId xmlns:a16="http://schemas.microsoft.com/office/drawing/2014/main" id="{A8F2F6D7-E103-F70C-AF82-23ACC8368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224" y="3756730"/>
            <a:ext cx="2275101" cy="22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79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94BD3-FA27-5EB7-ADAE-3CFF9F393A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b="1">
                <a:solidFill>
                  <a:srgbClr val="222222"/>
                </a:solidFill>
                <a:latin typeface="+mj-lt"/>
              </a:rPr>
              <a:t>3</a:t>
            </a: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. Verwendung externer Dokumente</a:t>
            </a:r>
          </a:p>
          <a:p>
            <a:pPr marL="0" indent="0">
              <a:buNone/>
            </a:pPr>
            <a:endParaRPr lang="de-CH"/>
          </a:p>
          <a:p>
            <a:r>
              <a:rPr lang="de-CH"/>
              <a:t>Lade ein/mehrere Dokument(e) hoch oder gebe den Text ein</a:t>
            </a:r>
          </a:p>
          <a:p>
            <a:r>
              <a:rPr lang="de-CH"/>
              <a:t>Stelle spezifische Fragen zum Inhalt</a:t>
            </a:r>
          </a:p>
          <a:p>
            <a:r>
              <a:rPr lang="de-CH"/>
              <a:t>Bitte um Zusammenfassungen oder Analysen</a:t>
            </a:r>
          </a:p>
          <a:p>
            <a:endParaRPr lang="de-CH"/>
          </a:p>
          <a:p>
            <a:pPr marL="0" indent="0">
              <a:buNone/>
            </a:pPr>
            <a:r>
              <a:rPr lang="de-CH" b="1"/>
              <a:t>Beispiel:</a:t>
            </a:r>
          </a:p>
          <a:p>
            <a:pPr marL="0" indent="0">
              <a:buNone/>
            </a:pPr>
            <a:r>
              <a:rPr lang="de-CH"/>
              <a:t>«Verwende das hochgeladene PDF «XYZ.pdf». Fasse das Dokument zusammen und erstelle eine Übersicht der Inhalte.»</a:t>
            </a:r>
          </a:p>
          <a:p>
            <a:endParaRPr lang="de-CH" sz="1997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9CBCE-00CF-486D-C40C-2AA5AAAC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Prompting: Weiterführende Techniken</a:t>
            </a:r>
          </a:p>
        </p:txBody>
      </p:sp>
    </p:spTree>
    <p:extLst>
      <p:ext uri="{BB962C8B-B14F-4D97-AF65-F5344CB8AC3E}">
        <p14:creationId xmlns:p14="http://schemas.microsoft.com/office/powerpoint/2010/main" val="4252871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>
                <a:solidFill>
                  <a:srgbClr val="222222"/>
                </a:solidFill>
                <a:latin typeface="+mj-lt"/>
              </a:rPr>
              <a:t>3</a:t>
            </a: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. Verwendung externer Dokumente</a:t>
            </a:r>
          </a:p>
          <a:p>
            <a:pPr marL="0" indent="0">
              <a:buNone/>
            </a:pPr>
            <a:endParaRPr lang="de-CH" b="1" i="0">
              <a:solidFill>
                <a:srgbClr val="222222"/>
              </a:solidFill>
              <a:effectLst/>
              <a:latin typeface="+mj-lt"/>
            </a:endParaRPr>
          </a:p>
          <a:p>
            <a:pPr lvl="1"/>
            <a:r>
              <a:rPr lang="de-CH"/>
              <a:t>Lade ein PDF-Dokument hoch. Formuliere einen Prompt, der ChatGPT anweist, spezifische Informationen aus diesem Dokument zu extrahieren und zu analysieren.</a:t>
            </a:r>
            <a:endParaRPr lang="de-CH" b="1" i="0">
              <a:solidFill>
                <a:srgbClr val="222222"/>
              </a:solidFill>
              <a:effectLst/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Übung</a:t>
            </a:r>
          </a:p>
        </p:txBody>
      </p:sp>
      <p:pic>
        <p:nvPicPr>
          <p:cNvPr id="4" name="Graphic 3" descr="Scientist male outline">
            <a:extLst>
              <a:ext uri="{FF2B5EF4-FFF2-40B4-BE49-F238E27FC236}">
                <a16:creationId xmlns:a16="http://schemas.microsoft.com/office/drawing/2014/main" id="{B75628AB-36F6-CCA5-FC3D-666FDA05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7" y="3756731"/>
            <a:ext cx="2275101" cy="2275101"/>
          </a:xfrm>
          <a:prstGeom prst="rect">
            <a:avLst/>
          </a:prstGeom>
        </p:spPr>
      </p:pic>
      <p:pic>
        <p:nvPicPr>
          <p:cNvPr id="5" name="Graphic 4" descr="Scientist female outline">
            <a:extLst>
              <a:ext uri="{FF2B5EF4-FFF2-40B4-BE49-F238E27FC236}">
                <a16:creationId xmlns:a16="http://schemas.microsoft.com/office/drawing/2014/main" id="{BF0174FB-CBC5-6990-203D-2FAC18019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224" y="3756730"/>
            <a:ext cx="2275101" cy="22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00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94BD3-FA27-5EB7-ADAE-3CFF9F393A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4. Websuche-Integration</a:t>
            </a:r>
          </a:p>
          <a:p>
            <a:pPr marL="0" indent="0">
              <a:buNone/>
            </a:pPr>
            <a:endParaRPr lang="de-CH"/>
          </a:p>
          <a:p>
            <a:r>
              <a:rPr lang="de-CH"/>
              <a:t>Verbessert Aktualität und Genauigkeit der Antworten</a:t>
            </a:r>
          </a:p>
          <a:p>
            <a:r>
              <a:rPr lang="de-CH"/>
              <a:t>Ermöglicht Zugriff auf aktuelle Informationen</a:t>
            </a:r>
          </a:p>
          <a:p>
            <a:endParaRPr lang="de-CH"/>
          </a:p>
          <a:p>
            <a:pPr marL="0" indent="0">
              <a:buNone/>
            </a:pPr>
            <a:r>
              <a:rPr lang="de-CH" b="1"/>
              <a:t>Beispiel:</a:t>
            </a:r>
          </a:p>
          <a:p>
            <a:pPr marL="0" indent="0">
              <a:buNone/>
            </a:pPr>
            <a:r>
              <a:rPr lang="de-CH"/>
              <a:t>Suche nach den aktuellsten Statistiken zur Lesekompetenz von Schweizer Schüler*innen und fasse die wichtigsten Erkenntnisse in 3-5 Punkten zusammen.</a:t>
            </a:r>
          </a:p>
          <a:p>
            <a:endParaRPr lang="de-CH" sz="1997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9CBCE-00CF-486D-C40C-2AA5AAAC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Prompting: Weiterführende Techniken</a:t>
            </a:r>
          </a:p>
        </p:txBody>
      </p:sp>
    </p:spTree>
    <p:extLst>
      <p:ext uri="{BB962C8B-B14F-4D97-AF65-F5344CB8AC3E}">
        <p14:creationId xmlns:p14="http://schemas.microsoft.com/office/powerpoint/2010/main" val="1057812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F83811-097A-FFDF-B874-4C3437AC36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i="0">
                <a:solidFill>
                  <a:srgbClr val="222222"/>
                </a:solidFill>
                <a:effectLst/>
                <a:latin typeface="+mj-lt"/>
              </a:rPr>
              <a:t>4. Websuche-Integration</a:t>
            </a:r>
          </a:p>
          <a:p>
            <a:pPr marL="0" indent="0">
              <a:buNone/>
            </a:pPr>
            <a:endParaRPr lang="de-CH" b="1" i="0">
              <a:solidFill>
                <a:srgbClr val="222222"/>
              </a:solidFill>
              <a:effectLst/>
              <a:latin typeface="+mj-lt"/>
            </a:endParaRPr>
          </a:p>
          <a:p>
            <a:pPr lvl="1"/>
            <a:r>
              <a:rPr lang="de-CH"/>
              <a:t>Formuliere einen Prompt, der die Websuche-Funktion nutzt, um aktuelle Informationen zu einem bildungsrelevanten Thema zu erhalten.</a:t>
            </a:r>
            <a:endParaRPr lang="de-CH" b="1" i="0">
              <a:solidFill>
                <a:srgbClr val="222222"/>
              </a:solidFill>
              <a:effectLst/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de-CH"/>
              <a:t>Übung</a:t>
            </a:r>
          </a:p>
        </p:txBody>
      </p:sp>
      <p:pic>
        <p:nvPicPr>
          <p:cNvPr id="4" name="Graphic 3" descr="Scientist male outline">
            <a:extLst>
              <a:ext uri="{FF2B5EF4-FFF2-40B4-BE49-F238E27FC236}">
                <a16:creationId xmlns:a16="http://schemas.microsoft.com/office/drawing/2014/main" id="{4B418355-70B3-9DA8-3A28-244005996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7" y="3756731"/>
            <a:ext cx="2275101" cy="2275101"/>
          </a:xfrm>
          <a:prstGeom prst="rect">
            <a:avLst/>
          </a:prstGeom>
        </p:spPr>
      </p:pic>
      <p:pic>
        <p:nvPicPr>
          <p:cNvPr id="5" name="Graphic 4" descr="Scientist female outline">
            <a:extLst>
              <a:ext uri="{FF2B5EF4-FFF2-40B4-BE49-F238E27FC236}">
                <a16:creationId xmlns:a16="http://schemas.microsoft.com/office/drawing/2014/main" id="{5D93CA03-7324-9CAD-8B02-38FE2449F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224" y="3756730"/>
            <a:ext cx="2275101" cy="22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43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2E36F0-0082-202A-32FC-FC2D1E5C26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4" y="1379032"/>
            <a:ext cx="11291473" cy="47832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b="1"/>
              <a:t>Ziel der Übung</a:t>
            </a:r>
            <a:br>
              <a:rPr lang="de-CH" b="1"/>
            </a:br>
            <a:endParaRPr lang="de-CH" b="1"/>
          </a:p>
          <a:p>
            <a:r>
              <a:rPr lang="de-CH"/>
              <a:t>In dieser Übung wirst du ChatGPT nutzen, um aus mehreren Dokumenten einer Lehrveranstaltung eine strukturierte Tabelle von Lernzielen basierend auf der </a:t>
            </a:r>
            <a:r>
              <a:rPr lang="de-CH" err="1"/>
              <a:t>Bloom’schen</a:t>
            </a:r>
            <a:r>
              <a:rPr lang="de-CH"/>
              <a:t> Taxonomie zu erstellen und einen Zeitplan für die Behandlung des Stoffes zu entwickeln.</a:t>
            </a:r>
          </a:p>
          <a:p>
            <a:endParaRPr lang="de-CH"/>
          </a:p>
          <a:p>
            <a:pPr marL="0" indent="0">
              <a:buNone/>
            </a:pPr>
            <a:r>
              <a:rPr lang="de-CH" b="1"/>
              <a:t>Wo finde ich die Übung?</a:t>
            </a:r>
          </a:p>
          <a:p>
            <a:pPr marL="0" indent="0">
              <a:buNone/>
            </a:pPr>
            <a:endParaRPr lang="de-CH" b="1"/>
          </a:p>
          <a:p>
            <a:r>
              <a:rPr lang="de-CH"/>
              <a:t>Das Dokument mit den Anweisungen findest du auf dem Padlet unter «Abschlussübung».</a:t>
            </a:r>
          </a:p>
          <a:p>
            <a:endParaRPr lang="de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7C08D-4FEA-F479-C2A0-A182F50D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Abschlussübung: Lernziele und Zeitplanung mit ChatGPT</a:t>
            </a:r>
          </a:p>
        </p:txBody>
      </p:sp>
    </p:spTree>
    <p:extLst>
      <p:ext uri="{BB962C8B-B14F-4D97-AF65-F5344CB8AC3E}">
        <p14:creationId xmlns:p14="http://schemas.microsoft.com/office/powerpoint/2010/main" val="3060292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8E7C8B-1D58-79A2-FB3F-81507DD00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Urheberrecht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DD8CE02-5DC0-3115-0EE3-1700C8D0FA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de-CH" dirty="0"/>
              <a:t>Datenschutz</a:t>
            </a:r>
          </a:p>
        </p:txBody>
      </p:sp>
      <p:pic>
        <p:nvPicPr>
          <p:cNvPr id="19" name="Inhaltsplatzhalter 18" descr="Marke Copyright mit einfarbiger Füllung">
            <a:extLst>
              <a:ext uri="{FF2B5EF4-FFF2-40B4-BE49-F238E27FC236}">
                <a16:creationId xmlns:a16="http://schemas.microsoft.com/office/drawing/2014/main" id="{DAC23AAE-AE69-0C71-E63D-2A7A7B1193B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994" y="2930525"/>
            <a:ext cx="914400" cy="914400"/>
          </a:xfrm>
        </p:spPr>
      </p:pic>
      <p:pic>
        <p:nvPicPr>
          <p:cNvPr id="13" name="Inhaltsplatzhalter 12" descr="Entsperren mit einfarbiger Füllung">
            <a:extLst>
              <a:ext uri="{FF2B5EF4-FFF2-40B4-BE49-F238E27FC236}">
                <a16:creationId xmlns:a16="http://schemas.microsoft.com/office/drawing/2014/main" id="{5A7B17D4-5A77-C797-D5A6-D38D3E9C80CD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9310" y="1256675"/>
            <a:ext cx="4257174" cy="4257174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04A92A6C-CBF0-27F4-9A51-ED25B507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Rechtliche Aspekte</a:t>
            </a:r>
          </a:p>
        </p:txBody>
      </p:sp>
    </p:spTree>
    <p:extLst>
      <p:ext uri="{BB962C8B-B14F-4D97-AF65-F5344CB8AC3E}">
        <p14:creationId xmlns:p14="http://schemas.microsoft.com/office/powerpoint/2010/main" val="2749947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FD55634-215B-2A4D-86C0-46562924071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CH" dirty="0"/>
              <a:t>KI-Modelle können mit </a:t>
            </a:r>
            <a:r>
              <a:rPr lang="de-CH" b="1" dirty="0"/>
              <a:t>Inhalten</a:t>
            </a:r>
            <a:r>
              <a:rPr lang="de-CH" dirty="0"/>
              <a:t> trainiert sein, an denen Dritte Rechte haben, was bei der Verwendung der Modelle zu Urheberrechtsverletzungen führen kann.</a:t>
            </a:r>
          </a:p>
          <a:p>
            <a:endParaRPr lang="de-CH" dirty="0"/>
          </a:p>
          <a:p>
            <a:r>
              <a:rPr lang="de-CH" b="1" dirty="0"/>
              <a:t>Der Input </a:t>
            </a:r>
            <a:r>
              <a:rPr lang="de-CH" dirty="0"/>
              <a:t>(Prompt) kann geschützte Inhalte Dritter enthalten, deren Nutzung ohne rechtliche Grundlage Urheberrechte verletzt.</a:t>
            </a:r>
          </a:p>
          <a:p>
            <a:endParaRPr lang="de-CH" dirty="0"/>
          </a:p>
          <a:p>
            <a:r>
              <a:rPr lang="de-CH" dirty="0"/>
              <a:t>Der von der KI generierte </a:t>
            </a:r>
            <a:r>
              <a:rPr lang="de-CH" b="1" dirty="0"/>
              <a:t>Output</a:t>
            </a:r>
            <a:r>
              <a:rPr lang="de-CH" dirty="0"/>
              <a:t> kann zufällig geschützte Inhalte Dritter enthalten.</a:t>
            </a:r>
          </a:p>
          <a:p>
            <a:endParaRPr lang="de-CH" dirty="0"/>
          </a:p>
          <a:p>
            <a:r>
              <a:rPr lang="de-CH" dirty="0"/>
              <a:t>Anbieter von KI-Plattformen können sich </a:t>
            </a:r>
            <a:r>
              <a:rPr lang="de-CH" b="1" dirty="0"/>
              <a:t>Rechte an generierten Inhalten </a:t>
            </a:r>
            <a:r>
              <a:rPr lang="de-CH" dirty="0"/>
              <a:t>vorbehalten, was ebenfalls rechtliche Herausforderungen mit sich bringen kann.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A999C7C-F818-0672-F907-23B737950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Urheberrecht 1/2</a:t>
            </a:r>
          </a:p>
        </p:txBody>
      </p:sp>
    </p:spTree>
    <p:extLst>
      <p:ext uri="{BB962C8B-B14F-4D97-AF65-F5344CB8AC3E}">
        <p14:creationId xmlns:p14="http://schemas.microsoft.com/office/powerpoint/2010/main" val="336034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44E2749-5C00-1FA7-AA35-E2ED188F654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Verantwortung: Nutzer ist in der Verantwortung bei der Nutzung</a:t>
            </a:r>
          </a:p>
          <a:p>
            <a:endParaRPr lang="de-CH" dirty="0"/>
          </a:p>
          <a:p>
            <a:r>
              <a:rPr lang="de-CH" dirty="0"/>
              <a:t>Rechtslage des Outputs: geschützt, wenn er eine kreative menschliche Leistung enthält</a:t>
            </a:r>
          </a:p>
          <a:p>
            <a:endParaRPr lang="de-CH" dirty="0"/>
          </a:p>
          <a:p>
            <a:r>
              <a:rPr lang="de-CH" dirty="0" err="1"/>
              <a:t>OpenAI</a:t>
            </a:r>
            <a:r>
              <a:rPr lang="de-CH" dirty="0"/>
              <a:t>-Nutzungsbedingungen: die Rechte an generierten Inhalten abgetreten, </a:t>
            </a:r>
            <a:r>
              <a:rPr lang="de-CH" dirty="0" err="1"/>
              <a:t>OpenAI</a:t>
            </a:r>
            <a:r>
              <a:rPr lang="de-CH" dirty="0"/>
              <a:t> behält sich aber Nutzungsrechte vor</a:t>
            </a:r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6FFD2D5-CBD4-308B-EC9C-A2EB5BE0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Urheberrecht 2/2</a:t>
            </a:r>
          </a:p>
        </p:txBody>
      </p:sp>
    </p:spTree>
    <p:extLst>
      <p:ext uri="{BB962C8B-B14F-4D97-AF65-F5344CB8AC3E}">
        <p14:creationId xmlns:p14="http://schemas.microsoft.com/office/powerpoint/2010/main" val="289088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A0C2E87-78D9-BBCB-BFB0-96B6F3E412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AFDA1F-1EC6-D6D6-B1E4-EAB0308B336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6" y="1379032"/>
            <a:ext cx="6545946" cy="4783259"/>
          </a:xfrm>
        </p:spPr>
        <p:txBody>
          <a:bodyPr/>
          <a:lstStyle/>
          <a:p>
            <a:pPr>
              <a:spcAft>
                <a:spcPts val="599"/>
              </a:spcAft>
            </a:pPr>
            <a:r>
              <a:rPr lang="de-CH" dirty="0"/>
              <a:t>Ein Zweig der Informatik, der darauf</a:t>
            </a:r>
            <a:br>
              <a:rPr lang="de-CH" dirty="0"/>
            </a:br>
            <a:r>
              <a:rPr lang="de-CH" dirty="0"/>
              <a:t>hinarbeitet, </a:t>
            </a:r>
            <a:r>
              <a:rPr lang="de-CH" b="1" dirty="0"/>
              <a:t>Maschinen</a:t>
            </a:r>
            <a:r>
              <a:rPr lang="de-CH" dirty="0"/>
              <a:t> zu entwickeln, die </a:t>
            </a:r>
            <a:r>
              <a:rPr lang="de-CH" b="1" dirty="0"/>
              <a:t>Aufgaben</a:t>
            </a:r>
            <a:r>
              <a:rPr lang="de-CH" dirty="0"/>
              <a:t> ausführen können, welche</a:t>
            </a:r>
            <a:br>
              <a:rPr lang="de-CH" dirty="0"/>
            </a:br>
            <a:r>
              <a:rPr lang="de-CH" dirty="0"/>
              <a:t>normalerweise </a:t>
            </a:r>
            <a:r>
              <a:rPr lang="de-CH" b="1" dirty="0"/>
              <a:t>menschliche Intelligenz</a:t>
            </a:r>
            <a:br>
              <a:rPr lang="de-CH" dirty="0"/>
            </a:br>
            <a:r>
              <a:rPr lang="de-CH" dirty="0"/>
              <a:t>erfordern.</a:t>
            </a:r>
          </a:p>
          <a:p>
            <a:pPr>
              <a:spcAft>
                <a:spcPts val="599"/>
              </a:spcAft>
            </a:pPr>
            <a:r>
              <a:rPr lang="de-CH" dirty="0"/>
              <a:t>Maschinelles Lernen: Modelle, die Muster aus Daten erlernen, um Vorhersagen oder Entscheidungen zu treffen,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explizite</a:t>
            </a:r>
            <a:r>
              <a:rPr lang="en-US" dirty="0"/>
              <a:t> </a:t>
            </a:r>
            <a:r>
              <a:rPr lang="en-US" dirty="0" err="1"/>
              <a:t>Programmierung</a:t>
            </a:r>
            <a:r>
              <a:rPr lang="de-CH" dirty="0"/>
              <a:t>.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D3E06CA-E2D0-3351-E76A-6597374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Künstliche Intelligenz (KI) 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40ED7-42D8-953C-75FA-5FFE12A5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28" y="836496"/>
            <a:ext cx="4699670" cy="4975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4E770-574B-1BAD-D91F-4C66C756CACE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https://virtuelleakademie.github.io/promptly-literate</a:t>
            </a:r>
          </a:p>
        </p:txBody>
      </p:sp>
    </p:spTree>
    <p:extLst>
      <p:ext uri="{BB962C8B-B14F-4D97-AF65-F5344CB8AC3E}">
        <p14:creationId xmlns:p14="http://schemas.microsoft.com/office/powerpoint/2010/main" val="20975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0F8207-49DB-7FF1-0BF9-FBC206AC16C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 err="1"/>
              <a:t>OpenAI</a:t>
            </a:r>
            <a:r>
              <a:rPr lang="de-CH" dirty="0"/>
              <a:t> Policy: Geben Sie deutlich an, dass der Inhalt von einer KI erstellt wurde, sodass kein Nutzer dies übersehen oder missverstehen kann: </a:t>
            </a:r>
          </a:p>
          <a:p>
            <a:pPr lvl="1"/>
            <a:endParaRPr lang="de-CH" dirty="0"/>
          </a:p>
          <a:p>
            <a:pPr lvl="1"/>
            <a:r>
              <a:rPr lang="de-CH" dirty="0"/>
              <a:t>z.B. Der/die Autor*in hat diesen Text teilweise mit [[Modell]], dem grossem Sprachmodell von </a:t>
            </a:r>
            <a:r>
              <a:rPr lang="de-CH" dirty="0" err="1"/>
              <a:t>OpenAI</a:t>
            </a:r>
            <a:r>
              <a:rPr lang="de-CH" dirty="0"/>
              <a:t>, erstellt. Nach der Erstellung des Entwurfs hat der/die Autor*in den Text überprüft, bearbeitet und nach eigenem Ermessen angepasst und übernimmt die volle Verantwortung für den Inhalt dieser Veröffentlichung.</a:t>
            </a:r>
          </a:p>
          <a:p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B4A818-5E9F-9E02-F7FE-2663DF10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Empfehlungen 1/2</a:t>
            </a:r>
          </a:p>
        </p:txBody>
      </p:sp>
    </p:spTree>
    <p:extLst>
      <p:ext uri="{BB962C8B-B14F-4D97-AF65-F5344CB8AC3E}">
        <p14:creationId xmlns:p14="http://schemas.microsoft.com/office/powerpoint/2010/main" val="1876687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9DF474E-0EBF-6B23-94E6-95C456735E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Umgekehrte Internetsuche</a:t>
            </a:r>
          </a:p>
          <a:p>
            <a:endParaRPr lang="de-CH" dirty="0"/>
          </a:p>
          <a:p>
            <a:r>
              <a:rPr lang="de-CH" dirty="0"/>
              <a:t>Generische Prompts</a:t>
            </a:r>
          </a:p>
          <a:p>
            <a:endParaRPr lang="de-CH" dirty="0"/>
          </a:p>
          <a:p>
            <a:r>
              <a:rPr lang="de-CH" dirty="0"/>
              <a:t>Spezifische Anweisungen</a:t>
            </a:r>
          </a:p>
          <a:p>
            <a:endParaRPr lang="de-CH" dirty="0"/>
          </a:p>
          <a:p>
            <a:r>
              <a:rPr lang="de-CH" dirty="0"/>
              <a:t>Weiterveränderung von Outputs</a:t>
            </a:r>
          </a:p>
          <a:p>
            <a:endParaRPr lang="de-CH" dirty="0"/>
          </a:p>
          <a:p>
            <a:r>
              <a:rPr lang="de-CH" dirty="0"/>
              <a:t>Vermeidung von Internet-Treffern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CA8D814-FC55-296C-3D26-E2A2B4FF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Empfehlungen 2/2</a:t>
            </a:r>
          </a:p>
        </p:txBody>
      </p:sp>
    </p:spTree>
    <p:extLst>
      <p:ext uri="{BB962C8B-B14F-4D97-AF65-F5344CB8AC3E}">
        <p14:creationId xmlns:p14="http://schemas.microsoft.com/office/powerpoint/2010/main" val="452786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422CF4F-533A-86BC-F225-3B7756A83FB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fontAlgn="base">
              <a:spcBef>
                <a:spcPts val="0"/>
              </a:spcBef>
              <a:buNone/>
            </a:pPr>
            <a:r>
              <a:rPr lang="de-CH" i="0" u="none" strike="noStrike" kern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Sans" panose="020B0602030504020204" pitchFamily="34" charset="77"/>
              </a:rPr>
              <a:t>.…sicherzustellen, dass keine persönlichen Daten der Lehrenden oder Lernenden ohne deren Zustimmung </a:t>
            </a:r>
            <a:r>
              <a:rPr lang="de-CH" b="1" i="0" u="none" strike="noStrike" kern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Sans" panose="020B0602030504020204" pitchFamily="34" charset="77"/>
              </a:rPr>
              <a:t>gesammelt</a:t>
            </a:r>
            <a:r>
              <a:rPr lang="de-CH" i="0" u="none" strike="noStrike" kern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Sans" panose="020B0602030504020204" pitchFamily="34" charset="77"/>
              </a:rPr>
              <a:t>, </a:t>
            </a:r>
            <a:r>
              <a:rPr lang="de-CH" b="1" i="0" u="none" strike="noStrike" kern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Sans" panose="020B0602030504020204" pitchFamily="34" charset="77"/>
              </a:rPr>
              <a:t>gespeichert</a:t>
            </a:r>
            <a:r>
              <a:rPr lang="de-CH" i="0" u="none" strike="noStrike" kern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Sans" panose="020B0602030504020204" pitchFamily="34" charset="77"/>
              </a:rPr>
              <a:t> oder </a:t>
            </a:r>
            <a:r>
              <a:rPr lang="de-CH" b="1" i="0" u="none" strike="noStrike" kern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Sans" panose="020B0602030504020204" pitchFamily="34" charset="77"/>
              </a:rPr>
              <a:t>weiterverarbeitet</a:t>
            </a:r>
            <a:r>
              <a:rPr lang="de-CH" i="0" u="none" strike="noStrike" kern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Sans" panose="020B0602030504020204" pitchFamily="34" charset="77"/>
              </a:rPr>
              <a:t> werden, um ihre Privatsphäre und Sicherheit zu gewährleisten.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de-CH" dirty="0">
              <a:solidFill>
                <a:srgbClr val="000000"/>
              </a:solidFill>
              <a:highlight>
                <a:srgbClr val="FFFFFF"/>
              </a:highlight>
              <a:latin typeface="Lucida Sans" panose="020B0602030504020204" pitchFamily="34" charset="77"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de-CH" i="0" u="none" strike="noStrike" kern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Sans" panose="020B0602030504020204" pitchFamily="34" charset="77"/>
              </a:rPr>
              <a:t>Lehrpersonen müssen Datenschutz immer beim Einsatz von (digitalen) Tools beachten.</a:t>
            </a:r>
          </a:p>
          <a:p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47FFC7-5F55-D03D-D795-FF7B6D1D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Datenschutz allgemein bedeutet</a:t>
            </a:r>
          </a:p>
        </p:txBody>
      </p:sp>
    </p:spTree>
    <p:extLst>
      <p:ext uri="{BB962C8B-B14F-4D97-AF65-F5344CB8AC3E}">
        <p14:creationId xmlns:p14="http://schemas.microsoft.com/office/powerpoint/2010/main" val="2933433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422CF4F-533A-86BC-F225-3B7756A83F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5" y="1379032"/>
            <a:ext cx="5550610" cy="4783259"/>
          </a:xfrm>
        </p:spPr>
        <p:txBody>
          <a:bodyPr>
            <a:norm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de-CH" b="1" i="0" u="none" strike="noStrike" kern="1200" dirty="0">
                <a:effectLst/>
                <a:highlight>
                  <a:srgbClr val="FFFFFF"/>
                </a:highlight>
              </a:rPr>
              <a:t>Datenschutzbedenken </a:t>
            </a:r>
          </a:p>
          <a:p>
            <a:pPr marL="0" fontAlgn="base">
              <a:spcBef>
                <a:spcPts val="0"/>
              </a:spcBef>
            </a:pPr>
            <a:r>
              <a:rPr lang="de-CH" b="0" i="0" u="none" strike="noStrike" kern="1200" dirty="0">
                <a:effectLst/>
                <a:highlight>
                  <a:srgbClr val="FFFFFF"/>
                </a:highlight>
              </a:rPr>
              <a:t>Speichern von Daten</a:t>
            </a:r>
          </a:p>
          <a:p>
            <a:pPr marL="0" fontAlgn="base">
              <a:spcBef>
                <a:spcPts val="0"/>
              </a:spcBef>
            </a:pPr>
            <a:endParaRPr lang="de-CH" b="0" i="0" u="none" strike="noStrike" dirty="0"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de-CH" b="1" i="0" u="none" strike="noStrike" kern="1200" dirty="0">
                <a:effectLst/>
                <a:highlight>
                  <a:srgbClr val="FFFFFF"/>
                </a:highlight>
              </a:rPr>
              <a:t>Problem </a:t>
            </a:r>
          </a:p>
          <a:p>
            <a:pPr marL="0">
              <a:spcBef>
                <a:spcPts val="0"/>
              </a:spcBef>
            </a:pPr>
            <a:r>
              <a:rPr lang="de-CH" b="0" i="0" u="none" strike="noStrike" kern="1200" dirty="0">
                <a:effectLst/>
                <a:highlight>
                  <a:srgbClr val="FFFFFF"/>
                </a:highlight>
              </a:rPr>
              <a:t>Speichern sensibler Informationen </a:t>
            </a:r>
            <a:endParaRPr lang="de-CH" b="0" i="0" u="none" strike="noStrike" dirty="0">
              <a:effectLst/>
            </a:endParaRPr>
          </a:p>
          <a:p>
            <a:pPr marL="0" fontAlgn="base">
              <a:spcBef>
                <a:spcPts val="0"/>
              </a:spcBef>
            </a:pPr>
            <a:endParaRPr lang="de-CH" b="0" i="0" u="none" strike="noStrike" dirty="0"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de-CH" b="1" i="0" u="none" strike="noStrike" kern="1200" dirty="0">
                <a:effectLst/>
                <a:highlight>
                  <a:srgbClr val="FFFFFF"/>
                </a:highlight>
              </a:rPr>
              <a:t>Beispiele </a:t>
            </a:r>
            <a:endParaRPr lang="de-CH" b="0" i="0" u="none" strike="noStrike" dirty="0">
              <a:effectLst/>
            </a:endParaRPr>
          </a:p>
          <a:p>
            <a:pPr marL="0" fontAlgn="base">
              <a:spcBef>
                <a:spcPts val="0"/>
              </a:spcBef>
            </a:pPr>
            <a:r>
              <a:rPr lang="de-CH" b="0" i="0" u="none" strike="noStrike" kern="1200" dirty="0">
                <a:effectLst/>
                <a:highlight>
                  <a:srgbClr val="FFFFFF"/>
                </a:highlight>
              </a:rPr>
              <a:t>Reproduzieren von Telefonnummern, Adressen </a:t>
            </a:r>
            <a:endParaRPr lang="de-CH" b="0" i="0" u="none" strike="noStrike" dirty="0">
              <a:effectLst/>
            </a:endParaRPr>
          </a:p>
          <a:p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C4B991-5D94-CBAE-94FF-4955E8F3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Datenschutz 1/4</a:t>
            </a:r>
          </a:p>
        </p:txBody>
      </p:sp>
      <p:pic>
        <p:nvPicPr>
          <p:cNvPr id="4" name="Grafik 3" descr="Synchronisierende Cloud Silhouette">
            <a:extLst>
              <a:ext uri="{FF2B5EF4-FFF2-40B4-BE49-F238E27FC236}">
                <a16:creationId xmlns:a16="http://schemas.microsoft.com/office/drawing/2014/main" id="{498D87D3-7B0F-A5F7-A006-DE12A0AA3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802" y="1379032"/>
            <a:ext cx="4783259" cy="478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99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422CF4F-533A-86BC-F225-3B7756A83F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5" y="1379032"/>
            <a:ext cx="5550610" cy="4783259"/>
          </a:xfrm>
        </p:spPr>
        <p:txBody>
          <a:bodyPr>
            <a:norm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de-CH" b="1" i="0" u="none" strike="noStrike" kern="1200" dirty="0">
                <a:effectLst/>
                <a:highlight>
                  <a:srgbClr val="FFFFFF"/>
                </a:highlight>
              </a:rPr>
              <a:t>Datenschutzbedenken </a:t>
            </a:r>
          </a:p>
          <a:p>
            <a:pPr marL="0" fontAlgn="base">
              <a:spcBef>
                <a:spcPts val="0"/>
              </a:spcBef>
            </a:pPr>
            <a:r>
              <a:rPr lang="de-CH" b="0" i="0" u="none" strike="noStrike" kern="1200" dirty="0">
                <a:effectLst/>
                <a:highlight>
                  <a:srgbClr val="FFFFFF"/>
                </a:highlight>
              </a:rPr>
              <a:t>Datenleck von Trainingsdaten</a:t>
            </a:r>
            <a:r>
              <a:rPr lang="de-CH" b="1" i="0" u="none" strike="noStrike" kern="1200" dirty="0">
                <a:effectLst/>
                <a:highlight>
                  <a:srgbClr val="FFFFFF"/>
                </a:highlight>
              </a:rPr>
              <a:t> </a:t>
            </a:r>
            <a:endParaRPr lang="de-CH" b="0" i="0" u="none" strike="noStrike" dirty="0">
              <a:effectLst/>
            </a:endParaRPr>
          </a:p>
          <a:p>
            <a:pPr marL="0" fontAlgn="base">
              <a:spcBef>
                <a:spcPts val="0"/>
              </a:spcBef>
            </a:pPr>
            <a:endParaRPr lang="de-CH" b="0" i="0" u="none" strike="noStrike" dirty="0"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de-CH" b="1" i="0" u="none" strike="noStrike" kern="1200" dirty="0">
                <a:effectLst/>
                <a:highlight>
                  <a:srgbClr val="FFFFFF"/>
                </a:highlight>
              </a:rPr>
              <a:t>Problem </a:t>
            </a:r>
          </a:p>
          <a:p>
            <a:pPr marL="0" fontAlgn="base">
              <a:spcBef>
                <a:spcPts val="0"/>
              </a:spcBef>
            </a:pPr>
            <a:r>
              <a:rPr lang="de-CH" b="0" i="0" u="none" strike="noStrike" kern="1200" dirty="0">
                <a:effectLst/>
                <a:highlight>
                  <a:srgbClr val="FFFFFF"/>
                </a:highlight>
              </a:rPr>
              <a:t>Unbefugte Verarbeitung vertraulicher Daten </a:t>
            </a:r>
            <a:endParaRPr lang="de-CH" b="0" i="0" u="none" strike="noStrike" dirty="0">
              <a:effectLst/>
            </a:endParaRPr>
          </a:p>
          <a:p>
            <a:pPr marL="0" fontAlgn="base">
              <a:spcBef>
                <a:spcPts val="0"/>
              </a:spcBef>
            </a:pPr>
            <a:endParaRPr lang="de-CH" b="0" i="0" u="none" strike="noStrike" dirty="0"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de-CH" b="1" i="0" u="none" strike="noStrike" kern="1200" dirty="0">
                <a:effectLst/>
                <a:highlight>
                  <a:srgbClr val="FFFFFF"/>
                </a:highlight>
              </a:rPr>
              <a:t>Beispiele </a:t>
            </a:r>
            <a:endParaRPr lang="de-CH" b="0" i="0" u="none" strike="noStrike" dirty="0">
              <a:effectLst/>
            </a:endParaRPr>
          </a:p>
          <a:p>
            <a:pPr marL="0" fontAlgn="base">
              <a:spcBef>
                <a:spcPts val="0"/>
              </a:spcBef>
            </a:pPr>
            <a:r>
              <a:rPr lang="de-CH" b="0" i="0" u="none" strike="noStrike" kern="1200" dirty="0">
                <a:effectLst/>
                <a:highlight>
                  <a:srgbClr val="FFFFFF"/>
                </a:highlight>
              </a:rPr>
              <a:t>Zusammenfassung proprietärer Dokumente </a:t>
            </a:r>
          </a:p>
          <a:p>
            <a:pPr marL="0" fontAlgn="base">
              <a:spcBef>
                <a:spcPts val="0"/>
              </a:spcBef>
            </a:pPr>
            <a:endParaRPr lang="de-CH" b="0" i="0" u="none" strike="noStrike" dirty="0">
              <a:effectLst/>
            </a:endParaRP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860722D-0380-310A-2A8F-7A3A186A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Datenschutz 2/4</a:t>
            </a:r>
          </a:p>
        </p:txBody>
      </p:sp>
      <p:pic>
        <p:nvPicPr>
          <p:cNvPr id="7" name="Grafik 6" descr="Entsperren Silhouette">
            <a:extLst>
              <a:ext uri="{FF2B5EF4-FFF2-40B4-BE49-F238E27FC236}">
                <a16:creationId xmlns:a16="http://schemas.microsoft.com/office/drawing/2014/main" id="{52DFF71A-49C7-5911-7490-4CA91FF76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802" y="1379032"/>
            <a:ext cx="4783259" cy="478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99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422CF4F-533A-86BC-F225-3B7756A83F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5" y="1379032"/>
            <a:ext cx="5550610" cy="4783259"/>
          </a:xfrm>
        </p:spPr>
        <p:txBody>
          <a:bodyPr>
            <a:norm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de-CH" b="1" i="0" u="none" strike="noStrike" kern="1200">
                <a:effectLst/>
                <a:highlight>
                  <a:srgbClr val="FFFFFF"/>
                </a:highlight>
              </a:rPr>
              <a:t>Datenschutzbedenken </a:t>
            </a:r>
          </a:p>
          <a:p>
            <a:pPr marL="0" fontAlgn="base">
              <a:spcBef>
                <a:spcPts val="0"/>
              </a:spcBef>
            </a:pPr>
            <a:r>
              <a:rPr lang="de-CH" b="0" i="0" u="none" strike="noStrike" kern="1200">
                <a:effectLst/>
                <a:highlight>
                  <a:srgbClr val="FFFFFF"/>
                </a:highlight>
              </a:rPr>
              <a:t>Aufzeichnung bei Benutzeranfragen</a:t>
            </a:r>
            <a:r>
              <a:rPr lang="de-CH" b="1" i="0" u="none" strike="noStrike" kern="1200">
                <a:effectLst/>
                <a:highlight>
                  <a:srgbClr val="FFFFFF"/>
                </a:highlight>
              </a:rPr>
              <a:t> </a:t>
            </a:r>
            <a:endParaRPr lang="de-CH" b="0" i="0" u="none" strike="noStrike">
              <a:effectLst/>
            </a:endParaRPr>
          </a:p>
          <a:p>
            <a:pPr marL="0" fontAlgn="base">
              <a:spcBef>
                <a:spcPts val="0"/>
              </a:spcBef>
            </a:pPr>
            <a:endParaRPr lang="de-CH" b="0" i="0" u="none" strike="noStrike"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de-CH" b="1" i="0" u="none" strike="noStrike" kern="1200">
                <a:effectLst/>
                <a:highlight>
                  <a:srgbClr val="FFFFFF"/>
                </a:highlight>
              </a:rPr>
              <a:t>Problem </a:t>
            </a:r>
          </a:p>
          <a:p>
            <a:pPr marL="0" fontAlgn="base">
              <a:spcBef>
                <a:spcPts val="0"/>
              </a:spcBef>
            </a:pPr>
            <a:r>
              <a:rPr lang="de-CH" b="0" i="0" u="none" strike="noStrike" kern="1200">
                <a:effectLst/>
                <a:highlight>
                  <a:srgbClr val="FFFFFF"/>
                </a:highlight>
              </a:rPr>
              <a:t>Speichern sensibler Benutzerinteraktionen </a:t>
            </a:r>
            <a:endParaRPr lang="de-CH" b="0" i="0" u="none" strike="noStrike">
              <a:effectLst/>
            </a:endParaRPr>
          </a:p>
          <a:p>
            <a:pPr marL="0" fontAlgn="base">
              <a:spcBef>
                <a:spcPts val="0"/>
              </a:spcBef>
            </a:pPr>
            <a:endParaRPr lang="de-CH" b="0" i="0" u="none" strike="noStrike"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de-CH" b="1" i="0" u="none" strike="noStrike" kern="1200">
                <a:effectLst/>
                <a:highlight>
                  <a:srgbClr val="FFFFFF"/>
                </a:highlight>
              </a:rPr>
              <a:t>Beispiele </a:t>
            </a:r>
            <a:endParaRPr lang="de-CH" b="0" i="0" u="none" strike="noStrike">
              <a:effectLst/>
            </a:endParaRPr>
          </a:p>
          <a:p>
            <a:pPr marL="0" fontAlgn="base">
              <a:spcBef>
                <a:spcPts val="0"/>
              </a:spcBef>
            </a:pPr>
            <a:r>
              <a:rPr lang="de-CH" b="0" i="0" u="none" strike="noStrike" kern="1200">
                <a:effectLst/>
                <a:highlight>
                  <a:srgbClr val="FFFFFF"/>
                </a:highlight>
              </a:rPr>
              <a:t>Offenlegung sensibler Daten, wenn mit Daten nicht korrekt umgegangen wird </a:t>
            </a:r>
            <a:endParaRPr lang="de-CH" b="0" i="0" u="none" strike="noStrike">
              <a:effectLst/>
            </a:endParaRPr>
          </a:p>
          <a:p>
            <a:pPr marL="0" fontAlgn="base">
              <a:spcBef>
                <a:spcPts val="0"/>
              </a:spcBef>
            </a:pPr>
            <a:endParaRPr lang="de-CH" b="0" i="0" u="none" strike="noStrike">
              <a:effectLst/>
            </a:endParaRPr>
          </a:p>
          <a:p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D3B865-FF9A-E5B4-1204-18F9611C3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Datenschutz 3/4</a:t>
            </a:r>
          </a:p>
        </p:txBody>
      </p:sp>
      <p:pic>
        <p:nvPicPr>
          <p:cNvPr id="4" name="Grafik 3" descr="Doppeltippen-Geste Silhouette">
            <a:extLst>
              <a:ext uri="{FF2B5EF4-FFF2-40B4-BE49-F238E27FC236}">
                <a16:creationId xmlns:a16="http://schemas.microsoft.com/office/drawing/2014/main" id="{CF0C0887-C16F-E4B0-7108-9D3A89A01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802" y="1379032"/>
            <a:ext cx="4783259" cy="478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43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422CF4F-533A-86BC-F225-3B7756A83F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5" y="1379032"/>
            <a:ext cx="5550610" cy="4783259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spcBef>
                <a:spcPts val="0"/>
              </a:spcBef>
              <a:spcAft>
                <a:spcPts val="599"/>
              </a:spcAft>
              <a:buNone/>
            </a:pPr>
            <a:r>
              <a:rPr lang="de-CH" b="1" i="0" u="none" strike="noStrike" kern="1200" dirty="0">
                <a:effectLst/>
                <a:highlight>
                  <a:srgbClr val="FFFFFF"/>
                </a:highlight>
              </a:rPr>
              <a:t>Datenschutzbedenken </a:t>
            </a:r>
          </a:p>
          <a:p>
            <a:pPr marL="0" fontAlgn="base">
              <a:spcBef>
                <a:spcPts val="0"/>
              </a:spcBef>
              <a:spcAft>
                <a:spcPts val="599"/>
              </a:spcAft>
            </a:pPr>
            <a:r>
              <a:rPr lang="de-CH" b="0" i="0" u="none" strike="noStrike" kern="1200" dirty="0">
                <a:effectLst/>
                <a:highlight>
                  <a:srgbClr val="FFFFFF"/>
                </a:highlight>
              </a:rPr>
              <a:t>Weiterverwendung von Benutzeranfragen für Training</a:t>
            </a:r>
            <a:r>
              <a:rPr lang="de-CH" b="1" i="0" u="none" strike="noStrike" kern="1200" dirty="0">
                <a:effectLst/>
                <a:highlight>
                  <a:srgbClr val="FFFFFF"/>
                </a:highlight>
              </a:rPr>
              <a:t> </a:t>
            </a:r>
            <a:endParaRPr lang="de-CH" b="0" i="0" u="none" strike="noStrike" dirty="0">
              <a:effectLst/>
            </a:endParaRPr>
          </a:p>
          <a:p>
            <a:pPr marL="0" fontAlgn="base">
              <a:spcBef>
                <a:spcPts val="0"/>
              </a:spcBef>
              <a:spcAft>
                <a:spcPts val="599"/>
              </a:spcAft>
            </a:pPr>
            <a:endParaRPr lang="de-CH" b="0" i="0" u="none" strike="noStrike" dirty="0">
              <a:effectLst/>
            </a:endParaRPr>
          </a:p>
          <a:p>
            <a:pPr marL="0" indent="0" fontAlgn="base">
              <a:spcBef>
                <a:spcPts val="0"/>
              </a:spcBef>
              <a:spcAft>
                <a:spcPts val="599"/>
              </a:spcAft>
              <a:buNone/>
            </a:pPr>
            <a:r>
              <a:rPr lang="de-CH" b="1" i="0" u="none" strike="noStrike" kern="1200" dirty="0">
                <a:effectLst/>
                <a:highlight>
                  <a:srgbClr val="FFFFFF"/>
                </a:highlight>
              </a:rPr>
              <a:t>Problem </a:t>
            </a:r>
          </a:p>
          <a:p>
            <a:pPr marL="0" fontAlgn="base">
              <a:spcBef>
                <a:spcPts val="0"/>
              </a:spcBef>
              <a:spcAft>
                <a:spcPts val="599"/>
              </a:spcAft>
            </a:pPr>
            <a:r>
              <a:rPr lang="de-CH" dirty="0">
                <a:effectLst/>
              </a:rPr>
              <a:t>Benutzeranfragen können für weiteres Training verwendet werden </a:t>
            </a:r>
          </a:p>
          <a:p>
            <a:pPr marL="0" fontAlgn="base">
              <a:spcBef>
                <a:spcPts val="0"/>
              </a:spcBef>
              <a:spcAft>
                <a:spcPts val="599"/>
              </a:spcAft>
            </a:pPr>
            <a:endParaRPr lang="de-CH" b="0" i="0" u="none" strike="noStrike" dirty="0">
              <a:effectLst/>
            </a:endParaRPr>
          </a:p>
          <a:p>
            <a:pPr marL="0" indent="0" fontAlgn="base">
              <a:spcBef>
                <a:spcPts val="0"/>
              </a:spcBef>
              <a:spcAft>
                <a:spcPts val="599"/>
              </a:spcAft>
              <a:buNone/>
            </a:pPr>
            <a:r>
              <a:rPr lang="de-CH" b="1" i="0" u="none" strike="noStrike" kern="1200" dirty="0">
                <a:effectLst/>
                <a:highlight>
                  <a:srgbClr val="FFFFFF"/>
                </a:highlight>
              </a:rPr>
              <a:t>Beispiele </a:t>
            </a:r>
            <a:endParaRPr lang="de-CH" b="0" i="0" u="none" strike="noStrike" dirty="0">
              <a:effectLst/>
            </a:endParaRPr>
          </a:p>
          <a:p>
            <a:pPr marL="0" fontAlgn="base">
              <a:spcBef>
                <a:spcPts val="0"/>
              </a:spcBef>
              <a:spcAft>
                <a:spcPts val="599"/>
              </a:spcAft>
            </a:pPr>
            <a:r>
              <a:rPr lang="de-CH" dirty="0">
                <a:effectLst/>
              </a:rPr>
              <a:t>Sensibel Daten in Anfragen werden unbeabsichtigt in Trainingsdaten aufgenommen 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7D33758-818D-6C59-F2C4-B4E0ABEE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Datenschutz 4/4</a:t>
            </a:r>
          </a:p>
        </p:txBody>
      </p:sp>
      <p:pic>
        <p:nvPicPr>
          <p:cNvPr id="7" name="Grafik 6" descr="Freigeben Silhouette">
            <a:extLst>
              <a:ext uri="{FF2B5EF4-FFF2-40B4-BE49-F238E27FC236}">
                <a16:creationId xmlns:a16="http://schemas.microsoft.com/office/drawing/2014/main" id="{0CCBBA69-8549-4C8C-B198-F3A5A6676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802" y="1379032"/>
            <a:ext cx="4783259" cy="478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33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53B469-76FF-770B-447F-542367A39C3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5" y="1379032"/>
            <a:ext cx="5550610" cy="478325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de-CH" dirty="0"/>
              <a:t>Keine persönlichen Daten in die Eingabe von ChatGPT einfliessen lassen - anonymisierte Informationen</a:t>
            </a:r>
          </a:p>
          <a:p>
            <a:pPr>
              <a:lnSpc>
                <a:spcPct val="90000"/>
              </a:lnSpc>
            </a:pPr>
            <a:endParaRPr lang="de-CH" dirty="0"/>
          </a:p>
          <a:p>
            <a:pPr>
              <a:lnSpc>
                <a:spcPct val="90000"/>
              </a:lnSpc>
            </a:pPr>
            <a:r>
              <a:rPr lang="de-CH" dirty="0"/>
              <a:t>Keine Eingabe von sensiblen oder vertraulichen Informationen -Informationen über gesundheitliche, finanzielle oder privates</a:t>
            </a:r>
          </a:p>
          <a:p>
            <a:pPr>
              <a:lnSpc>
                <a:spcPct val="90000"/>
              </a:lnSpc>
            </a:pPr>
            <a:endParaRPr lang="de-CH" dirty="0"/>
          </a:p>
          <a:p>
            <a:pPr>
              <a:lnSpc>
                <a:spcPct val="90000"/>
              </a:lnSpc>
            </a:pPr>
            <a:r>
              <a:rPr lang="de-CH" dirty="0"/>
              <a:t>Einstellungen im Konto für Datenkontrolle -&gt;</a:t>
            </a:r>
          </a:p>
          <a:p>
            <a:pPr>
              <a:lnSpc>
                <a:spcPct val="90000"/>
              </a:lnSpc>
            </a:pPr>
            <a:endParaRPr lang="de-CH" dirty="0"/>
          </a:p>
          <a:p>
            <a:pPr>
              <a:lnSpc>
                <a:spcPct val="90000"/>
              </a:lnSpc>
            </a:pPr>
            <a:r>
              <a:rPr lang="de-CH" dirty="0"/>
              <a:t>Regelmässig nicht mehr gebrauchte Chats löschen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1679833-9B11-3754-EB0E-6747F192F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65" y="394525"/>
            <a:ext cx="11291472" cy="513967"/>
          </a:xfrm>
        </p:spPr>
        <p:txBody>
          <a:bodyPr anchor="ctr">
            <a:normAutofit fontScale="90000"/>
          </a:bodyPr>
          <a:lstStyle/>
          <a:p>
            <a:r>
              <a:rPr lang="de-CH" dirty="0"/>
              <a:t>Schutzmassnahmen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1E4C82D-928B-856F-B74B-4F20A9A78A6B}"/>
              </a:ext>
            </a:extLst>
          </p:cNvPr>
          <p:cNvGrpSpPr/>
          <p:nvPr/>
        </p:nvGrpSpPr>
        <p:grpSpPr>
          <a:xfrm>
            <a:off x="6191126" y="1911208"/>
            <a:ext cx="5550610" cy="3718907"/>
            <a:chOff x="6199187" y="1909231"/>
            <a:chExt cx="5557837" cy="372374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C73D4F0-7BF7-F97A-AABE-FCEDCE1E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9187" y="1909231"/>
              <a:ext cx="5557837" cy="3723749"/>
            </a:xfrm>
            <a:prstGeom prst="rect">
              <a:avLst/>
            </a:prstGeom>
            <a:noFill/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910035F-2FA0-A243-C34B-EE534D78F4B4}"/>
                </a:ext>
              </a:extLst>
            </p:cNvPr>
            <p:cNvCxnSpPr/>
            <p:nvPr/>
          </p:nvCxnSpPr>
          <p:spPr>
            <a:xfrm flipV="1">
              <a:off x="10508876" y="2904565"/>
              <a:ext cx="632012" cy="5244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77D92E-9E34-B594-CCA9-8BE493F3B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Faktoren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84877B5-2EDF-4750-42F4-15886D8B86D5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de-CH" dirty="0"/>
              <a:t>Betrugsdreieck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A42E04-A6B8-1391-FC8E-78F40FBBD8E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>
            <a:normAutofit fontScale="92500"/>
          </a:bodyPr>
          <a:lstStyle/>
          <a:p>
            <a:r>
              <a:rPr lang="de-CH" dirty="0"/>
              <a:t>Hoher Druck</a:t>
            </a:r>
          </a:p>
          <a:p>
            <a:r>
              <a:rPr lang="de-CH" dirty="0"/>
              <a:t>Mangelnde intrinsische Motivation</a:t>
            </a:r>
          </a:p>
          <a:p>
            <a:r>
              <a:rPr lang="de-CH" dirty="0"/>
              <a:t>Wahrgenommene Ungerechtigkeit</a:t>
            </a:r>
          </a:p>
          <a:p>
            <a:r>
              <a:rPr lang="de-CH" dirty="0"/>
              <a:t>Geringe Angst, erwischt zu werden</a:t>
            </a:r>
          </a:p>
          <a:p>
            <a:r>
              <a:rPr lang="de-CH" dirty="0"/>
              <a:t>Einfluss von Gleichaltrigen</a:t>
            </a:r>
          </a:p>
          <a:p>
            <a:r>
              <a:rPr lang="de-CH" dirty="0"/>
              <a:t>Geringes Selbstwirksamkeitsgefühl</a:t>
            </a:r>
          </a:p>
          <a:p>
            <a:endParaRPr lang="de-CH" dirty="0"/>
          </a:p>
          <a:p>
            <a:endParaRPr lang="de-CH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89651018-DDBC-462C-76DA-6640DCCCBE2A}"/>
              </a:ext>
            </a:extLst>
          </p:cNvPr>
          <p:cNvGraphicFramePr>
            <a:graphicFrameLocks noGrp="1"/>
          </p:cNvGraphicFramePr>
          <p:nvPr>
            <p:ph sz="quarter" idx="21"/>
          </p:nvPr>
        </p:nvGraphicFramePr>
        <p:xfrm>
          <a:off x="6240275" y="1379033"/>
          <a:ext cx="5501462" cy="4017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6747FE9D-A5BF-F58C-252D-3FEEED6F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Betrug bei Leistungsnachweisen</a:t>
            </a:r>
          </a:p>
        </p:txBody>
      </p:sp>
    </p:spTree>
    <p:extLst>
      <p:ext uri="{BB962C8B-B14F-4D97-AF65-F5344CB8AC3E}">
        <p14:creationId xmlns:p14="http://schemas.microsoft.com/office/powerpoint/2010/main" val="4214496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77D92E-9E34-B594-CCA9-8BE493F3B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Strategien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84877B5-2EDF-4750-42F4-15886D8B86D5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de-CH" dirty="0"/>
              <a:t>Betrugsdreieck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A42E04-A6B8-1391-FC8E-78F40FBBD8E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de-CH" dirty="0"/>
              <a:t>Intrinsische Motivation fördern</a:t>
            </a:r>
          </a:p>
          <a:p>
            <a:r>
              <a:rPr lang="de-CH" dirty="0"/>
              <a:t>Mastery Learning</a:t>
            </a:r>
          </a:p>
          <a:p>
            <a:r>
              <a:rPr lang="de-CH" dirty="0"/>
              <a:t>Druck reduzieren</a:t>
            </a:r>
          </a:p>
          <a:p>
            <a:r>
              <a:rPr lang="de-CH" dirty="0"/>
              <a:t>Selbstwirksamkeit stärken</a:t>
            </a:r>
          </a:p>
          <a:p>
            <a:r>
              <a:rPr lang="de-CH" dirty="0"/>
              <a:t>Eine Kultur der Integrität schaffen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89651018-DDBC-462C-76DA-6640DCCCBE2A}"/>
              </a:ext>
            </a:extLst>
          </p:cNvPr>
          <p:cNvGraphicFramePr>
            <a:graphicFrameLocks noGrp="1"/>
          </p:cNvGraphicFramePr>
          <p:nvPr>
            <p:ph sz="quarter" idx="21"/>
          </p:nvPr>
        </p:nvGraphicFramePr>
        <p:xfrm>
          <a:off x="6240275" y="1379033"/>
          <a:ext cx="5501462" cy="4017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6747FE9D-A5BF-F58C-252D-3FEEED6F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Betrug bei Leistungsnachweisen</a:t>
            </a:r>
          </a:p>
        </p:txBody>
      </p:sp>
    </p:spTree>
    <p:extLst>
      <p:ext uri="{BB962C8B-B14F-4D97-AF65-F5344CB8AC3E}">
        <p14:creationId xmlns:p14="http://schemas.microsoft.com/office/powerpoint/2010/main" val="374002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4E1077-9B72-E292-1038-7D220108C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339" y="1734174"/>
            <a:ext cx="3905672" cy="32109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2FBD4-9DAC-2E0D-83A0-835BEFC05E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35D7-72AD-69E6-A711-E8A45EADF6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45" y="1221757"/>
            <a:ext cx="6970984" cy="2755171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599"/>
              </a:spcAft>
            </a:pPr>
            <a:r>
              <a:rPr lang="de-CH" b="0" i="0" dirty="0">
                <a:solidFill>
                  <a:srgbClr val="0D0D0D"/>
                </a:solidFill>
                <a:effectLst/>
              </a:rPr>
              <a:t>Ein maschinelles Lernmodell, </a:t>
            </a:r>
            <a:r>
              <a:rPr lang="de-CH" dirty="0">
                <a:solidFill>
                  <a:srgbClr val="0D0D0D"/>
                </a:solidFill>
              </a:rPr>
              <a:t>das darauf trainiert wird, das nächste Wort nach einem Eingabetext (Prompt) vorherzusagen.</a:t>
            </a:r>
          </a:p>
          <a:p>
            <a:pPr>
              <a:spcAft>
                <a:spcPts val="599"/>
              </a:spcAft>
            </a:pPr>
            <a:r>
              <a:rPr lang="de-CH" dirty="0">
                <a:solidFill>
                  <a:srgbClr val="0D0D0D"/>
                </a:solidFill>
              </a:rPr>
              <a:t>LLMs </a:t>
            </a:r>
            <a:r>
              <a:rPr lang="de-CH" b="0" i="0" dirty="0">
                <a:solidFill>
                  <a:srgbClr val="0D0D0D"/>
                </a:solidFill>
                <a:effectLst/>
              </a:rPr>
              <a:t>lernen, verschiedene </a:t>
            </a:r>
            <a:br>
              <a:rPr lang="de-CH" b="0" i="0" dirty="0">
                <a:solidFill>
                  <a:srgbClr val="0D0D0D"/>
                </a:solidFill>
                <a:effectLst/>
              </a:rPr>
            </a:br>
            <a:r>
              <a:rPr lang="de-CH" b="0" i="0" dirty="0">
                <a:solidFill>
                  <a:srgbClr val="0D0D0D"/>
                </a:solidFill>
                <a:effectLst/>
              </a:rPr>
              <a:t>Aufgaben wie Textübersetzung, Zusammenfassung, und sogar kreatives Schreiben auszuführen.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5A083F-6638-EBA6-CDA8-35B443F5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Large Language Model (LLM)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5583A-93AF-D7FB-CF5E-313BAC19D9E9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</a:t>
            </a:r>
            <a:r>
              <a:rPr lang="de-CH" sz="1099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virtuelleakademie.github.io</a:t>
            </a:r>
            <a:r>
              <a:rPr lang="de-CH" sz="10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CH" sz="1099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promptly-literate</a:t>
            </a:r>
            <a:endParaRPr lang="de-CH" sz="1099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50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A42E04-A6B8-1391-FC8E-78F40FBBD8E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264" y="1379033"/>
            <a:ext cx="11081561" cy="4017494"/>
          </a:xfrm>
        </p:spPr>
        <p:txBody>
          <a:bodyPr>
            <a:normAutofit fontScale="92500" lnSpcReduction="10000"/>
          </a:bodyPr>
          <a:lstStyle/>
          <a:p>
            <a:r>
              <a:rPr lang="de-CH" dirty="0"/>
              <a:t>Kann durch die Verwendung spezifischer Vokabeln und Phrasen erkannt werden: „</a:t>
            </a:r>
            <a:r>
              <a:rPr lang="de-CH" dirty="0" err="1"/>
              <a:t>delve</a:t>
            </a:r>
            <a:r>
              <a:rPr lang="de-CH" dirty="0"/>
              <a:t>“, „</a:t>
            </a:r>
            <a:r>
              <a:rPr lang="de-CH" dirty="0" err="1"/>
              <a:t>vibrant</a:t>
            </a:r>
            <a:r>
              <a:rPr lang="de-CH" dirty="0"/>
              <a:t>“, „</a:t>
            </a:r>
            <a:r>
              <a:rPr lang="de-CH" dirty="0" err="1"/>
              <a:t>embark</a:t>
            </a:r>
            <a:r>
              <a:rPr lang="de-CH" dirty="0"/>
              <a:t>“, „</a:t>
            </a:r>
            <a:r>
              <a:rPr lang="de-CH" dirty="0" err="1"/>
              <a:t>it’s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note</a:t>
            </a:r>
            <a:r>
              <a:rPr lang="de-CH" dirty="0"/>
              <a:t>“, „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provided</a:t>
            </a:r>
            <a:r>
              <a:rPr lang="de-CH" dirty="0"/>
              <a:t>“.</a:t>
            </a:r>
          </a:p>
          <a:p>
            <a:r>
              <a:rPr lang="de-CH" dirty="0"/>
              <a:t>Erkennungswerkzeuge sind nicht sehr nützlich und können leicht umgangen werden.</a:t>
            </a:r>
          </a:p>
          <a:p>
            <a:r>
              <a:rPr lang="de-CH" dirty="0"/>
              <a:t>Laut Fleckenstein et al. (2024)</a:t>
            </a:r>
          </a:p>
          <a:p>
            <a:pPr lvl="1"/>
            <a:r>
              <a:rPr lang="de-CH" dirty="0"/>
              <a:t>Generative KI kann Aufsätze schreiben, die nicht erkannt werden können.</a:t>
            </a:r>
          </a:p>
          <a:p>
            <a:pPr lvl="1"/>
            <a:r>
              <a:rPr lang="de-CH" dirty="0"/>
              <a:t>Lehrkräfte überschätzen ihre Erkennungsfähigkeiten.</a:t>
            </a:r>
          </a:p>
          <a:p>
            <a:endParaRPr lang="de-CH" dirty="0"/>
          </a:p>
          <a:p>
            <a:r>
              <a:rPr lang="de-CH" sz="1398" dirty="0">
                <a:solidFill>
                  <a:schemeClr val="tx2"/>
                </a:solidFill>
              </a:rPr>
              <a:t>Fleckenstein, J., Meyer, J., Jansen, T., Keller, S. D., Köller, O., &amp; Möller, J. (2024). Do </a:t>
            </a:r>
            <a:r>
              <a:rPr lang="de-CH" sz="1398" dirty="0" err="1">
                <a:solidFill>
                  <a:schemeClr val="tx2"/>
                </a:solidFill>
              </a:rPr>
              <a:t>teachers</a:t>
            </a:r>
            <a:r>
              <a:rPr lang="de-CH" sz="1398" dirty="0">
                <a:solidFill>
                  <a:schemeClr val="tx2"/>
                </a:solidFill>
              </a:rPr>
              <a:t> </a:t>
            </a:r>
            <a:r>
              <a:rPr lang="de-CH" sz="1398" dirty="0" err="1">
                <a:solidFill>
                  <a:schemeClr val="tx2"/>
                </a:solidFill>
              </a:rPr>
              <a:t>spot</a:t>
            </a:r>
            <a:r>
              <a:rPr lang="de-CH" sz="1398" dirty="0">
                <a:solidFill>
                  <a:schemeClr val="tx2"/>
                </a:solidFill>
              </a:rPr>
              <a:t> AI? </a:t>
            </a:r>
            <a:r>
              <a:rPr lang="de-CH" sz="1398" dirty="0" err="1">
                <a:solidFill>
                  <a:schemeClr val="tx2"/>
                </a:solidFill>
              </a:rPr>
              <a:t>Evaluating</a:t>
            </a:r>
            <a:r>
              <a:rPr lang="de-CH" sz="1398" dirty="0">
                <a:solidFill>
                  <a:schemeClr val="tx2"/>
                </a:solidFill>
              </a:rPr>
              <a:t> </a:t>
            </a:r>
            <a:r>
              <a:rPr lang="de-CH" sz="1398" dirty="0" err="1">
                <a:solidFill>
                  <a:schemeClr val="tx2"/>
                </a:solidFill>
              </a:rPr>
              <a:t>the</a:t>
            </a:r>
            <a:r>
              <a:rPr lang="de-CH" sz="1398" dirty="0">
                <a:solidFill>
                  <a:schemeClr val="tx2"/>
                </a:solidFill>
              </a:rPr>
              <a:t> </a:t>
            </a:r>
            <a:r>
              <a:rPr lang="de-CH" sz="1398" dirty="0" err="1">
                <a:solidFill>
                  <a:schemeClr val="tx2"/>
                </a:solidFill>
              </a:rPr>
              <a:t>detectability</a:t>
            </a:r>
            <a:r>
              <a:rPr lang="de-CH" sz="1398" dirty="0">
                <a:solidFill>
                  <a:schemeClr val="tx2"/>
                </a:solidFill>
              </a:rPr>
              <a:t> </a:t>
            </a:r>
            <a:r>
              <a:rPr lang="de-CH" sz="1398" dirty="0" err="1">
                <a:solidFill>
                  <a:schemeClr val="tx2"/>
                </a:solidFill>
              </a:rPr>
              <a:t>of</a:t>
            </a:r>
            <a:r>
              <a:rPr lang="de-CH" sz="1398" dirty="0">
                <a:solidFill>
                  <a:schemeClr val="tx2"/>
                </a:solidFill>
              </a:rPr>
              <a:t> AI-</a:t>
            </a:r>
            <a:r>
              <a:rPr lang="de-CH" sz="1398" dirty="0" err="1">
                <a:solidFill>
                  <a:schemeClr val="tx2"/>
                </a:solidFill>
              </a:rPr>
              <a:t>generated</a:t>
            </a:r>
            <a:r>
              <a:rPr lang="de-CH" sz="1398" dirty="0">
                <a:solidFill>
                  <a:schemeClr val="tx2"/>
                </a:solidFill>
              </a:rPr>
              <a:t> </a:t>
            </a:r>
            <a:r>
              <a:rPr lang="de-CH" sz="1398" dirty="0" err="1">
                <a:solidFill>
                  <a:schemeClr val="tx2"/>
                </a:solidFill>
              </a:rPr>
              <a:t>texts</a:t>
            </a:r>
            <a:r>
              <a:rPr lang="de-CH" sz="1398" dirty="0">
                <a:solidFill>
                  <a:schemeClr val="tx2"/>
                </a:solidFill>
              </a:rPr>
              <a:t> </a:t>
            </a:r>
            <a:r>
              <a:rPr lang="de-CH" sz="1398" dirty="0" err="1">
                <a:solidFill>
                  <a:schemeClr val="tx2"/>
                </a:solidFill>
              </a:rPr>
              <a:t>among</a:t>
            </a:r>
            <a:r>
              <a:rPr lang="de-CH" sz="1398" dirty="0">
                <a:solidFill>
                  <a:schemeClr val="tx2"/>
                </a:solidFill>
              </a:rPr>
              <a:t> </a:t>
            </a:r>
            <a:r>
              <a:rPr lang="de-CH" sz="1398" dirty="0" err="1">
                <a:solidFill>
                  <a:schemeClr val="tx2"/>
                </a:solidFill>
              </a:rPr>
              <a:t>student</a:t>
            </a:r>
            <a:r>
              <a:rPr lang="de-CH" sz="1398" dirty="0">
                <a:solidFill>
                  <a:schemeClr val="tx2"/>
                </a:solidFill>
              </a:rPr>
              <a:t> </a:t>
            </a:r>
            <a:r>
              <a:rPr lang="de-CH" sz="1398" dirty="0" err="1">
                <a:solidFill>
                  <a:schemeClr val="tx2"/>
                </a:solidFill>
              </a:rPr>
              <a:t>essays</a:t>
            </a:r>
            <a:r>
              <a:rPr lang="de-CH" sz="1398" dirty="0">
                <a:solidFill>
                  <a:schemeClr val="tx2"/>
                </a:solidFill>
              </a:rPr>
              <a:t>. Computers and Education: </a:t>
            </a:r>
            <a:r>
              <a:rPr lang="de-CH" sz="1398" dirty="0" err="1">
                <a:solidFill>
                  <a:schemeClr val="tx2"/>
                </a:solidFill>
              </a:rPr>
              <a:t>Artificial</a:t>
            </a:r>
            <a:r>
              <a:rPr lang="de-CH" sz="1398" dirty="0">
                <a:solidFill>
                  <a:schemeClr val="tx2"/>
                </a:solidFill>
              </a:rPr>
              <a:t> </a:t>
            </a:r>
            <a:r>
              <a:rPr lang="de-CH" sz="1398" dirty="0" err="1">
                <a:solidFill>
                  <a:schemeClr val="tx2"/>
                </a:solidFill>
              </a:rPr>
              <a:t>Intelligence</a:t>
            </a:r>
            <a:r>
              <a:rPr lang="de-CH" sz="1398" dirty="0">
                <a:solidFill>
                  <a:schemeClr val="tx2"/>
                </a:solidFill>
              </a:rPr>
              <a:t>, 6, 100209. https://</a:t>
            </a:r>
            <a:r>
              <a:rPr lang="de-CH" sz="1398" dirty="0" err="1">
                <a:solidFill>
                  <a:schemeClr val="tx2"/>
                </a:solidFill>
              </a:rPr>
              <a:t>doi.org</a:t>
            </a:r>
            <a:r>
              <a:rPr lang="de-CH" sz="1398" dirty="0">
                <a:solidFill>
                  <a:schemeClr val="tx2"/>
                </a:solidFill>
              </a:rPr>
              <a:t>/10.1016/j.caeai.2024.100209</a:t>
            </a:r>
          </a:p>
          <a:p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47FE9D-A5BF-F58C-252D-3FEEED6F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Detektion</a:t>
            </a:r>
          </a:p>
        </p:txBody>
      </p:sp>
    </p:spTree>
    <p:extLst>
      <p:ext uri="{BB962C8B-B14F-4D97-AF65-F5344CB8AC3E}">
        <p14:creationId xmlns:p14="http://schemas.microsoft.com/office/powerpoint/2010/main" val="1993813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58925-909D-36A6-2695-7773C8DB817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264" y="1379033"/>
            <a:ext cx="9589983" cy="4017494"/>
          </a:xfrm>
        </p:spPr>
        <p:txBody>
          <a:bodyPr/>
          <a:lstStyle/>
          <a:p>
            <a:r>
              <a:rPr lang="en-US" dirty="0"/>
              <a:t>KI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die </a:t>
            </a:r>
            <a:r>
              <a:rPr lang="en-US" dirty="0" err="1"/>
              <a:t>meisten</a:t>
            </a:r>
            <a:r>
              <a:rPr lang="en-US" dirty="0"/>
              <a:t> </a:t>
            </a:r>
            <a:r>
              <a:rPr lang="en-US" dirty="0" err="1"/>
              <a:t>traditionellen</a:t>
            </a:r>
            <a:r>
              <a:rPr lang="en-US" dirty="0"/>
              <a:t> </a:t>
            </a:r>
            <a:r>
              <a:rPr lang="en-US" dirty="0" err="1"/>
              <a:t>Hausaufgaben</a:t>
            </a:r>
            <a:r>
              <a:rPr lang="en-US" dirty="0"/>
              <a:t> </a:t>
            </a:r>
            <a:r>
              <a:rPr lang="en-US" dirty="0" err="1"/>
              <a:t>erledigen</a:t>
            </a:r>
            <a:r>
              <a:rPr lang="en-US" dirty="0"/>
              <a:t>, was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Lernwerkzeuge</a:t>
            </a:r>
            <a:r>
              <a:rPr lang="en-US" dirty="0"/>
              <a:t> und </a:t>
            </a:r>
            <a:r>
              <a:rPr lang="en-US" dirty="0" err="1"/>
              <a:t>Bewertungsmaßstäbe</a:t>
            </a:r>
            <a:r>
              <a:rPr lang="en-US" dirty="0"/>
              <a:t> </a:t>
            </a:r>
            <a:r>
              <a:rPr lang="en-US" dirty="0" err="1"/>
              <a:t>unwirksam</a:t>
            </a:r>
            <a:r>
              <a:rPr lang="en-US" dirty="0"/>
              <a:t> </a:t>
            </a:r>
            <a:r>
              <a:rPr lang="en-US" dirty="0" err="1"/>
              <a:t>macht</a:t>
            </a:r>
            <a:r>
              <a:rPr lang="en-US" dirty="0"/>
              <a:t>.</a:t>
            </a:r>
          </a:p>
          <a:p>
            <a:r>
              <a:rPr lang="en-US" dirty="0"/>
              <a:t>Eine </a:t>
            </a:r>
            <a:r>
              <a:rPr lang="en-US" dirty="0" err="1"/>
              <a:t>Umfrage</a:t>
            </a:r>
            <a:r>
              <a:rPr lang="en-US" dirty="0"/>
              <a:t> </a:t>
            </a:r>
            <a:r>
              <a:rPr lang="en-US" dirty="0" err="1"/>
              <a:t>ergab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82% der </a:t>
            </a:r>
            <a:r>
              <a:rPr lang="en-US" dirty="0" err="1"/>
              <a:t>Studierenden</a:t>
            </a:r>
            <a:r>
              <a:rPr lang="en-US" dirty="0"/>
              <a:t> und 72% der </a:t>
            </a:r>
            <a:r>
              <a:rPr lang="en-US" dirty="0" err="1"/>
              <a:t>Schüler</a:t>
            </a:r>
            <a:r>
              <a:rPr lang="en-US" dirty="0"/>
              <a:t> KI für </a:t>
            </a:r>
            <a:r>
              <a:rPr lang="en-US" dirty="0" err="1"/>
              <a:t>schulische</a:t>
            </a:r>
            <a:r>
              <a:rPr lang="en-US" dirty="0"/>
              <a:t> </a:t>
            </a:r>
            <a:r>
              <a:rPr lang="en-US" dirty="0" err="1"/>
              <a:t>Zwecke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, </a:t>
            </a:r>
            <a:r>
              <a:rPr lang="en-US" dirty="0" err="1"/>
              <a:t>wobei</a:t>
            </a:r>
            <a:r>
              <a:rPr lang="en-US" dirty="0"/>
              <a:t> 56% </a:t>
            </a:r>
            <a:r>
              <a:rPr lang="en-US" dirty="0" err="1"/>
              <a:t>sie</a:t>
            </a:r>
            <a:r>
              <a:rPr lang="en-US" dirty="0"/>
              <a:t> für </a:t>
            </a:r>
            <a:r>
              <a:rPr lang="en-US" dirty="0" err="1"/>
              <a:t>schriftliche</a:t>
            </a:r>
            <a:r>
              <a:rPr lang="en-US" dirty="0"/>
              <a:t> </a:t>
            </a:r>
            <a:r>
              <a:rPr lang="en-US" dirty="0" err="1"/>
              <a:t>Aufgaben</a:t>
            </a:r>
            <a:r>
              <a:rPr lang="en-US" dirty="0"/>
              <a:t> und 45% für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Schularbeiten</a:t>
            </a:r>
            <a:r>
              <a:rPr lang="en-US" dirty="0"/>
              <a:t> </a:t>
            </a:r>
            <a:r>
              <a:rPr lang="en-US" dirty="0" err="1"/>
              <a:t>verwendeten</a:t>
            </a:r>
            <a:r>
              <a:rPr lang="en-US" dirty="0"/>
              <a:t>.</a:t>
            </a:r>
          </a:p>
          <a:p>
            <a:r>
              <a:rPr lang="en-US" dirty="0" err="1"/>
              <a:t>Betrug</a:t>
            </a:r>
            <a:r>
              <a:rPr lang="en-US" dirty="0"/>
              <a:t> </a:t>
            </a:r>
            <a:r>
              <a:rPr lang="en-US" dirty="0" err="1"/>
              <a:t>geschieht</a:t>
            </a:r>
            <a:r>
              <a:rPr lang="en-US" dirty="0"/>
              <a:t>, </a:t>
            </a:r>
            <a:r>
              <a:rPr lang="en-US" dirty="0" err="1"/>
              <a:t>weil</a:t>
            </a:r>
            <a:r>
              <a:rPr lang="en-US" dirty="0"/>
              <a:t> </a:t>
            </a:r>
            <a:r>
              <a:rPr lang="en-US" dirty="0" err="1"/>
              <a:t>Schularbeiten</a:t>
            </a:r>
            <a:r>
              <a:rPr lang="en-US" dirty="0"/>
              <a:t> </a:t>
            </a:r>
            <a:r>
              <a:rPr lang="en-US" dirty="0" err="1"/>
              <a:t>schwierig</a:t>
            </a:r>
            <a:r>
              <a:rPr lang="en-US" dirty="0"/>
              <a:t>, </a:t>
            </a:r>
            <a:r>
              <a:rPr lang="en-US" dirty="0" err="1"/>
              <a:t>folgenreich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und oft </a:t>
            </a:r>
            <a:r>
              <a:rPr lang="en-US" dirty="0" err="1"/>
              <a:t>extrinsische</a:t>
            </a:r>
            <a:r>
              <a:rPr lang="en-US" dirty="0"/>
              <a:t> Motivation </a:t>
            </a:r>
            <a:r>
              <a:rPr lang="en-US" dirty="0" err="1"/>
              <a:t>erfordern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272FF9-19D4-F702-7DF1-0117B1EE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apocalypse</a:t>
            </a:r>
          </a:p>
        </p:txBody>
      </p:sp>
    </p:spTree>
    <p:extLst>
      <p:ext uri="{BB962C8B-B14F-4D97-AF65-F5344CB8AC3E}">
        <p14:creationId xmlns:p14="http://schemas.microsoft.com/office/powerpoint/2010/main" val="1556119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58925-909D-36A6-2695-7773C8DB817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264" y="1379033"/>
            <a:ext cx="9589983" cy="401749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1. **</a:t>
            </a:r>
            <a:r>
              <a:rPr lang="en-US" dirty="0" err="1"/>
              <a:t>Erkennungs</a:t>
            </a:r>
            <a:r>
              <a:rPr lang="en-US" dirty="0"/>
              <a:t>-Illusion**: Lehrer </a:t>
            </a:r>
            <a:r>
              <a:rPr lang="en-US" dirty="0" err="1"/>
              <a:t>glauben</a:t>
            </a:r>
            <a:r>
              <a:rPr lang="en-US" dirty="0"/>
              <a:t>, KI-</a:t>
            </a:r>
            <a:r>
              <a:rPr lang="en-US" dirty="0" err="1"/>
              <a:t>Nutzung</a:t>
            </a:r>
            <a:r>
              <a:rPr lang="en-US" dirty="0"/>
              <a:t> </a:t>
            </a:r>
            <a:r>
              <a:rPr lang="en-US" dirty="0" err="1"/>
              <a:t>leicht</a:t>
            </a:r>
            <a:r>
              <a:rPr lang="en-US" dirty="0"/>
              <a:t> </a:t>
            </a:r>
            <a:r>
              <a:rPr lang="en-US" dirty="0" err="1"/>
              <a:t>erkennen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, was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stimmt</a:t>
            </a:r>
            <a:r>
              <a:rPr lang="en-US" dirty="0"/>
              <a:t>.</a:t>
            </a:r>
          </a:p>
          <a:p>
            <a:r>
              <a:rPr lang="en-US" dirty="0"/>
              <a:t>Kein </a:t>
            </a:r>
            <a:r>
              <a:rPr lang="en-US" dirty="0" err="1"/>
              <a:t>spezieller</a:t>
            </a:r>
            <a:r>
              <a:rPr lang="en-US" dirty="0"/>
              <a:t> KI-</a:t>
            </a:r>
            <a:r>
              <a:rPr lang="en-US" dirty="0" err="1"/>
              <a:t>Detektor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KI-Texte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Falsch</a:t>
            </a:r>
            <a:r>
              <a:rPr lang="en-US" dirty="0"/>
              <a:t>-Positive </a:t>
            </a:r>
            <a:r>
              <a:rPr lang="en-US" dirty="0" err="1"/>
              <a:t>genau</a:t>
            </a:r>
            <a:r>
              <a:rPr lang="en-US" dirty="0"/>
              <a:t> </a:t>
            </a:r>
            <a:r>
              <a:rPr lang="en-US" dirty="0" err="1"/>
              <a:t>erkennen</a:t>
            </a:r>
            <a:r>
              <a:rPr lang="en-US" dirty="0"/>
              <a:t>.</a:t>
            </a:r>
          </a:p>
          <a:p>
            <a:r>
              <a:rPr lang="en-US" dirty="0"/>
              <a:t>   - Menschen, </a:t>
            </a:r>
            <a:r>
              <a:rPr lang="en-US" dirty="0" err="1"/>
              <a:t>einschließlich</a:t>
            </a:r>
            <a:r>
              <a:rPr lang="en-US" dirty="0"/>
              <a:t> Lehrer, </a:t>
            </a:r>
            <a:r>
              <a:rPr lang="en-US" dirty="0" err="1"/>
              <a:t>können</a:t>
            </a:r>
            <a:r>
              <a:rPr lang="en-US" dirty="0"/>
              <a:t> KI-Texte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zuverlässig</a:t>
            </a:r>
            <a:r>
              <a:rPr lang="en-US" dirty="0"/>
              <a:t> </a:t>
            </a:r>
            <a:r>
              <a:rPr lang="en-US" dirty="0" err="1"/>
              <a:t>erkennen</a:t>
            </a:r>
            <a:r>
              <a:rPr lang="en-US" dirty="0"/>
              <a:t>.</a:t>
            </a:r>
          </a:p>
          <a:p>
            <a:r>
              <a:rPr lang="en-US" dirty="0"/>
              <a:t>   - KI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Texte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genau</a:t>
            </a:r>
            <a:r>
              <a:rPr lang="en-US" dirty="0"/>
              <a:t> </a:t>
            </a:r>
            <a:r>
              <a:rPr lang="en-US" dirty="0" err="1"/>
              <a:t>erkennen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2. **</a:t>
            </a:r>
            <a:r>
              <a:rPr lang="en-US" dirty="0" err="1"/>
              <a:t>Illusorisches</a:t>
            </a:r>
            <a:r>
              <a:rPr lang="en-US" dirty="0"/>
              <a:t> Wissen**: </a:t>
            </a:r>
            <a:r>
              <a:rPr lang="en-US" dirty="0" err="1"/>
              <a:t>Schüler</a:t>
            </a:r>
            <a:r>
              <a:rPr lang="en-US" dirty="0"/>
              <a:t> </a:t>
            </a:r>
            <a:r>
              <a:rPr lang="en-US" dirty="0" err="1"/>
              <a:t>erkennen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Hilfe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Hausaufgaben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Lernen</a:t>
            </a:r>
            <a:r>
              <a:rPr lang="en-US" dirty="0"/>
              <a:t> </a:t>
            </a:r>
            <a:r>
              <a:rPr lang="en-US" dirty="0" err="1"/>
              <a:t>untergräbt</a:t>
            </a:r>
            <a:r>
              <a:rPr lang="en-US" dirty="0"/>
              <a:t>.</a:t>
            </a:r>
          </a:p>
          <a:p>
            <a:r>
              <a:rPr lang="en-US" dirty="0"/>
              <a:t>   - Eine Studie </a:t>
            </a:r>
            <a:r>
              <a:rPr lang="en-US" dirty="0" err="1"/>
              <a:t>zeigte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</a:t>
            </a:r>
            <a:r>
              <a:rPr lang="en-US" dirty="0" err="1"/>
              <a:t>unaufgeforderte</a:t>
            </a:r>
            <a:r>
              <a:rPr lang="en-US" dirty="0"/>
              <a:t> </a:t>
            </a:r>
            <a:r>
              <a:rPr lang="en-US" dirty="0" err="1"/>
              <a:t>Nutzung</a:t>
            </a:r>
            <a:r>
              <a:rPr lang="en-US" dirty="0"/>
              <a:t> von ChatGPT für </a:t>
            </a:r>
            <a:r>
              <a:rPr lang="en-US" dirty="0" err="1"/>
              <a:t>Hausaufgaben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17% </a:t>
            </a:r>
            <a:r>
              <a:rPr lang="en-US" dirty="0" err="1"/>
              <a:t>schlechteren</a:t>
            </a:r>
            <a:r>
              <a:rPr lang="en-US" dirty="0"/>
              <a:t> </a:t>
            </a:r>
            <a:r>
              <a:rPr lang="en-US" dirty="0" err="1"/>
              <a:t>Abschlussprüfungsergebnissen</a:t>
            </a:r>
            <a:r>
              <a:rPr lang="en-US" dirty="0"/>
              <a:t> </a:t>
            </a:r>
            <a:r>
              <a:rPr lang="en-US" dirty="0" err="1"/>
              <a:t>führte</a:t>
            </a:r>
            <a:r>
              <a:rPr lang="en-US" dirty="0"/>
              <a:t>, </a:t>
            </a:r>
            <a:r>
              <a:rPr lang="en-US" dirty="0" err="1"/>
              <a:t>obwohl</a:t>
            </a:r>
            <a:r>
              <a:rPr lang="en-US" dirty="0"/>
              <a:t> </a:t>
            </a:r>
            <a:r>
              <a:rPr lang="en-US" dirty="0" err="1"/>
              <a:t>Schüler</a:t>
            </a:r>
            <a:r>
              <a:rPr lang="en-US" dirty="0"/>
              <a:t> </a:t>
            </a:r>
            <a:r>
              <a:rPr lang="en-US" dirty="0" err="1"/>
              <a:t>dachten</a:t>
            </a:r>
            <a:r>
              <a:rPr lang="en-US" dirty="0"/>
              <a:t>,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gelernt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272FF9-19D4-F702-7DF1-0117B1EE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Zwei </a:t>
            </a:r>
            <a:r>
              <a:rPr lang="en-US" dirty="0" err="1"/>
              <a:t>Illusionen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44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37C241-442F-B514-457F-C0E61D4B4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66" r="1" b="16239"/>
          <a:stretch/>
        </p:blipFill>
        <p:spPr>
          <a:xfrm>
            <a:off x="21" y="4469"/>
            <a:ext cx="12191980" cy="6849072"/>
          </a:xfrm>
          <a:prstGeom prst="rect">
            <a:avLst/>
          </a:prstGeom>
          <a:noFill/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80672A-729D-1679-01FC-B579F197BC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0198" y="3183276"/>
            <a:ext cx="9364739" cy="2052297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B12EC95F-5271-7E5D-8CB6-94CA6F033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573" y="3972990"/>
            <a:ext cx="9045854" cy="861039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90000"/>
              </a:lnSpc>
            </a:pPr>
            <a:r>
              <a:rPr lang="en-US" sz="999">
                <a:hlinkClick r:id="rId4"/>
              </a:rPr>
              <a:t>https://virtuelleakademie.ch/</a:t>
            </a:r>
            <a:endParaRPr lang="en-US" sz="999"/>
          </a:p>
          <a:p>
            <a:pPr>
              <a:lnSpc>
                <a:spcPct val="90000"/>
              </a:lnSpc>
            </a:pPr>
            <a:r>
              <a:rPr lang="en-US" sz="999">
                <a:hlinkClick r:id="rId5"/>
              </a:rPr>
              <a:t>https://virtuelleakademie.ch/knowledge-base/</a:t>
            </a:r>
            <a:r>
              <a:rPr lang="en-US" sz="999"/>
              <a:t> </a:t>
            </a:r>
          </a:p>
          <a:p>
            <a:pPr>
              <a:lnSpc>
                <a:spcPct val="90000"/>
              </a:lnSpc>
            </a:pPr>
            <a:r>
              <a:rPr lang="en-US" sz="999">
                <a:hlinkClick r:id="rId6"/>
              </a:rPr>
              <a:t>https://bildung6.github.io/bildung6/projekt/</a:t>
            </a:r>
            <a:r>
              <a:rPr lang="en-US" sz="999"/>
              <a:t> </a:t>
            </a:r>
          </a:p>
          <a:p>
            <a:pPr>
              <a:lnSpc>
                <a:spcPct val="90000"/>
              </a:lnSpc>
            </a:pPr>
            <a:r>
              <a:rPr lang="en-US" sz="999">
                <a:hlinkClick r:id="rId7"/>
              </a:rPr>
              <a:t>https://www.societybyte.swiss/</a:t>
            </a:r>
            <a:r>
              <a:rPr lang="en-US" sz="999"/>
              <a:t> </a:t>
            </a:r>
          </a:p>
          <a:p>
            <a:pPr>
              <a:lnSpc>
                <a:spcPct val="90000"/>
              </a:lnSpc>
            </a:pPr>
            <a:r>
              <a:rPr lang="en-US" sz="999">
                <a:hlinkClick r:id="rId8"/>
              </a:rPr>
              <a:t>https://virtuelleakademie.github.io/promptly-literate/pages/about.html</a:t>
            </a:r>
            <a:r>
              <a:rPr lang="en-US" sz="999"/>
              <a:t> 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CCD0426B-722C-8859-4CDB-5E05B80E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73" y="3352900"/>
            <a:ext cx="9045854" cy="519516"/>
          </a:xfrm>
        </p:spPr>
        <p:txBody>
          <a:bodyPr anchor="t">
            <a:normAutofit fontScale="90000"/>
          </a:bodyPr>
          <a:lstStyle/>
          <a:p>
            <a:r>
              <a:rPr lang="en-US"/>
              <a:t>Merci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B2D98F2-EDC3-E401-A024-25706D8415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9695" y="321546"/>
            <a:ext cx="2550111" cy="877979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722B89C-3AFB-03BC-BC14-E71F45FEDE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573" y="4887325"/>
            <a:ext cx="9045854" cy="232778"/>
          </a:xfrm>
        </p:spPr>
        <p:txBody>
          <a:bodyPr>
            <a:normAutofit fontScale="85000" lnSpcReduction="20000"/>
          </a:bodyPr>
          <a:lstStyle/>
          <a:p>
            <a:r>
              <a:rPr lang="en-US" err="1"/>
              <a:t>Virtuelle</a:t>
            </a:r>
            <a:r>
              <a:rPr lang="en-US"/>
              <a:t> Akademie</a:t>
            </a:r>
          </a:p>
        </p:txBody>
      </p:sp>
    </p:spTree>
    <p:extLst>
      <p:ext uri="{BB962C8B-B14F-4D97-AF65-F5344CB8AC3E}">
        <p14:creationId xmlns:p14="http://schemas.microsoft.com/office/powerpoint/2010/main" val="1319927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27396-7716-13B3-95F4-87E57E94DC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8B3A3-63E1-2889-0DF7-6099384C51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de-CH"/>
              <a:t>Korrigieren von Grammatik, schlechten Texten usw.</a:t>
            </a:r>
          </a:p>
          <a:p>
            <a:pPr>
              <a:lnSpc>
                <a:spcPct val="150000"/>
              </a:lnSpc>
            </a:pPr>
            <a:r>
              <a:rPr lang="de-CH"/>
              <a:t>Umformulierungen</a:t>
            </a:r>
          </a:p>
          <a:p>
            <a:pPr>
              <a:lnSpc>
                <a:spcPct val="150000"/>
              </a:lnSpc>
            </a:pPr>
            <a:r>
              <a:rPr lang="de-CH"/>
              <a:t>Analysieren von Texten (bspw. Stimmungsanalyse)</a:t>
            </a:r>
          </a:p>
          <a:p>
            <a:pPr>
              <a:lnSpc>
                <a:spcPct val="150000"/>
              </a:lnSpc>
            </a:pPr>
            <a:r>
              <a:rPr lang="de-CH"/>
              <a:t>Übersetzungen</a:t>
            </a:r>
          </a:p>
          <a:p>
            <a:pPr>
              <a:lnSpc>
                <a:spcPct val="150000"/>
              </a:lnSpc>
            </a:pPr>
            <a:r>
              <a:rPr lang="de-CH"/>
              <a:t>Computercode schreiben und korrigieren</a:t>
            </a:r>
          </a:p>
          <a:p>
            <a:pPr>
              <a:lnSpc>
                <a:spcPct val="150000"/>
              </a:lnSpc>
            </a:pPr>
            <a:r>
              <a:rPr lang="de-CH"/>
              <a:t>Strukturierten Output erstellen (bspw. Tabellen, Formatierungssprachen)</a:t>
            </a:r>
          </a:p>
          <a:p>
            <a:pPr marL="0" indent="0">
              <a:buNone/>
            </a:pPr>
            <a:endParaRPr lang="de-CH"/>
          </a:p>
          <a:p>
            <a:pPr marL="0" indent="0">
              <a:buNone/>
            </a:pPr>
            <a:r>
              <a:rPr lang="de-CH" sz="1997" b="1"/>
              <a:t>Tipp: </a:t>
            </a:r>
            <a:r>
              <a:rPr lang="de-CH" sz="1997"/>
              <a:t>Nutze LLMs für fachliche Aufgaben, bei denen du dich im entsprechenden Gebiet schon gut auskennst, und die Resultate des Modells kritisch überprüfen kannst.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1765D3-F1AB-2582-ADCE-16DF5348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Was können LLMs gut?</a:t>
            </a:r>
          </a:p>
        </p:txBody>
      </p:sp>
    </p:spTree>
    <p:extLst>
      <p:ext uri="{BB962C8B-B14F-4D97-AF65-F5344CB8AC3E}">
        <p14:creationId xmlns:p14="http://schemas.microsoft.com/office/powerpoint/2010/main" val="18875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CC233-D54A-D1A8-8DCA-D0D275F2A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7902B-5937-858B-BCB7-461D271347C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Aft>
                <a:spcPts val="599"/>
              </a:spcAft>
            </a:pPr>
            <a:r>
              <a:rPr lang="de-CH"/>
              <a:t>Generative KI erstellt neue Inhalte auf der Grundlage dessen, was sie aus bestehenden Inhalten gelernt hat.</a:t>
            </a:r>
          </a:p>
          <a:p>
            <a:pPr>
              <a:spcAft>
                <a:spcPts val="599"/>
              </a:spcAft>
            </a:pPr>
            <a:r>
              <a:rPr lang="de-CH"/>
              <a:t>Neue Inhalte können beispielsweise in Form von geschriebenem Text, Audio, Bildern oder Videos erstellt werden.</a:t>
            </a:r>
          </a:p>
          <a:p>
            <a:endParaRPr lang="de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D3C47-A3DF-C3D8-7115-24A0C906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Was ist generative KI?</a:t>
            </a:r>
          </a:p>
        </p:txBody>
      </p:sp>
      <p:sp>
        <p:nvSpPr>
          <p:cNvPr id="12" name="AutoShape 20" descr="Design an illustration featuring a modern, stylized machine that symbolizes the process of digital creation. The machine should have a large funnel on top, symbolizing the intake of raw ideas. Below, on the conveyor belt, display three distinct outputs: a piece of paper with blocks of text to represent literature or documents, a musical note for audio creation, and a clapperboard to symbolize video production. These items should be clearly defined and colorful to provide a visual contrast to the machine's sleek, monochromatic design. A small light bulb situated above the machine acts as a metaphor for innovation and the creative spark. The overall design should be clean, with a minimalist and tech-inspired aesthetic.">
            <a:extLst>
              <a:ext uri="{FF2B5EF4-FFF2-40B4-BE49-F238E27FC236}">
                <a16:creationId xmlns:a16="http://schemas.microsoft.com/office/drawing/2014/main" id="{89F4E9C7-EF17-025A-76FB-E829A05AD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799" y="3276798"/>
            <a:ext cx="304404" cy="30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21" tIns="45661" rIns="91321" bIns="45661" numCol="1" anchor="t" anchorCtr="0" compatLnSpc="1">
            <a:prstTxWarp prst="textNoShape">
              <a:avLst/>
            </a:prstTxWarp>
          </a:bodyPr>
          <a:lstStyle/>
          <a:p>
            <a:endParaRPr lang="de-CH" sz="1798"/>
          </a:p>
        </p:txBody>
      </p:sp>
      <p:pic>
        <p:nvPicPr>
          <p:cNvPr id="15" name="Picture 18" descr="rewind.com/wp-content/uploads/2022/03/github-copil...">
            <a:extLst>
              <a:ext uri="{FF2B5EF4-FFF2-40B4-BE49-F238E27FC236}">
                <a16:creationId xmlns:a16="http://schemas.microsoft.com/office/drawing/2014/main" id="{C9479AA1-C049-827D-FF10-8242C26E2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0"/>
          <a:stretch/>
        </p:blipFill>
        <p:spPr bwMode="auto">
          <a:xfrm>
            <a:off x="5832675" y="2895399"/>
            <a:ext cx="1236502" cy="153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Logo">
            <a:extLst>
              <a:ext uri="{FF2B5EF4-FFF2-40B4-BE49-F238E27FC236}">
                <a16:creationId xmlns:a16="http://schemas.microsoft.com/office/drawing/2014/main" id="{5B4B2DA7-7A6C-1B92-995A-04D12C70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1" y="5002799"/>
            <a:ext cx="1278539" cy="127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Gemini (language model) - Wikipedia">
            <a:extLst>
              <a:ext uri="{FF2B5EF4-FFF2-40B4-BE49-F238E27FC236}">
                <a16:creationId xmlns:a16="http://schemas.microsoft.com/office/drawing/2014/main" id="{81ED57BC-BB6D-A941-4D4F-63D5471F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577" y="4632913"/>
            <a:ext cx="2165446" cy="79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3931CD30-0CEA-E5F9-D397-3AD06E05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652" y="4562373"/>
            <a:ext cx="1866101" cy="18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2220CB9A-2B0F-5D25-7DBC-AA98D4CB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98" y="2940678"/>
            <a:ext cx="1400191" cy="140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FE42184B-7D0C-6004-46D0-04B1671A5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626" y="3193412"/>
            <a:ext cx="1236502" cy="12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B298D-17E8-0BCA-2880-87502BABCCAD}"/>
              </a:ext>
            </a:extLst>
          </p:cNvPr>
          <p:cNvSpPr txBox="1"/>
          <p:nvPr/>
        </p:nvSpPr>
        <p:spPr>
          <a:xfrm>
            <a:off x="2893334" y="3902044"/>
            <a:ext cx="1743978" cy="76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2197"/>
              <a:t>Microsoft Copilot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227B8-9FC0-4A51-40FA-3031ACC28C57}"/>
              </a:ext>
            </a:extLst>
          </p:cNvPr>
          <p:cNvSpPr txBox="1"/>
          <p:nvPr/>
        </p:nvSpPr>
        <p:spPr>
          <a:xfrm>
            <a:off x="1870767" y="5121401"/>
            <a:ext cx="1743978" cy="76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2197"/>
              <a:t>ChatGPT (</a:t>
            </a:r>
            <a:r>
              <a:rPr lang="de-CH" sz="2197" err="1"/>
              <a:t>OpenAI</a:t>
            </a:r>
            <a:r>
              <a:rPr lang="de-CH" sz="2197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3FEC2-E207-4752-CD57-F4C500DB0752}"/>
              </a:ext>
            </a:extLst>
          </p:cNvPr>
          <p:cNvSpPr txBox="1"/>
          <p:nvPr/>
        </p:nvSpPr>
        <p:spPr>
          <a:xfrm>
            <a:off x="6308970" y="5398551"/>
            <a:ext cx="1897431" cy="76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2197"/>
              <a:t>Google Gemini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A5B2-B11D-53B2-CA8C-0531291FCC7D}"/>
              </a:ext>
            </a:extLst>
          </p:cNvPr>
          <p:cNvSpPr txBox="1"/>
          <p:nvPr/>
        </p:nvSpPr>
        <p:spPr>
          <a:xfrm>
            <a:off x="9513278" y="5523441"/>
            <a:ext cx="1897431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2197" err="1"/>
              <a:t>Midjourney</a:t>
            </a:r>
            <a:endParaRPr lang="de-CH" sz="21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0F447-C95E-28D7-981E-7557AFA8AD32}"/>
              </a:ext>
            </a:extLst>
          </p:cNvPr>
          <p:cNvSpPr txBox="1"/>
          <p:nvPr/>
        </p:nvSpPr>
        <p:spPr>
          <a:xfrm>
            <a:off x="10776345" y="4427609"/>
            <a:ext cx="1037855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2197" err="1"/>
              <a:t>Suno</a:t>
            </a:r>
            <a:endParaRPr lang="de-CH" sz="2197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BE52E-F25E-6110-551C-C6D4E17516C0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https://de.wikipedia.org/</a:t>
            </a:r>
          </a:p>
        </p:txBody>
      </p:sp>
      <p:pic>
        <p:nvPicPr>
          <p:cNvPr id="13" name="Picture 18" descr="rewind.com/wp-content/uploads/2022/03/github-copil...">
            <a:extLst>
              <a:ext uri="{FF2B5EF4-FFF2-40B4-BE49-F238E27FC236}">
                <a16:creationId xmlns:a16="http://schemas.microsoft.com/office/drawing/2014/main" id="{18CF3153-F163-961D-90AA-739707CC6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74" y="2897704"/>
            <a:ext cx="2904663" cy="153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8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2FBD4-9DAC-2E0D-83A0-835BEFC05E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5A083F-6638-EBA6-CDA8-35B443F5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 wird LLM wird trainiert, Text vorherzusagen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5583A-93AF-D7FB-CF5E-313BAC19D9E9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</a:t>
            </a:r>
            <a:r>
              <a:rPr lang="de-CH" sz="1099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virtuelleakademie.github.io</a:t>
            </a:r>
            <a:r>
              <a:rPr lang="de-CH" sz="10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CH" sz="1099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promptly-literate</a:t>
            </a:r>
            <a:endParaRPr lang="de-CH" sz="1099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Graphic 5" descr="Open book with solid fill">
            <a:extLst>
              <a:ext uri="{FF2B5EF4-FFF2-40B4-BE49-F238E27FC236}">
                <a16:creationId xmlns:a16="http://schemas.microsoft.com/office/drawing/2014/main" id="{FF0EFDA1-E6A9-40D6-3558-300634DF1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8162" y="2726519"/>
            <a:ext cx="913211" cy="91321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3A1FC0-E4CF-2C2B-EE86-77D593AC6E63}"/>
              </a:ext>
            </a:extLst>
          </p:cNvPr>
          <p:cNvCxnSpPr>
            <a:cxnSpLocks/>
          </p:cNvCxnSpPr>
          <p:nvPr/>
        </p:nvCxnSpPr>
        <p:spPr>
          <a:xfrm>
            <a:off x="2224768" y="3690919"/>
            <a:ext cx="61629" cy="511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525790-A23D-5BF0-5A4F-E2202DD1442E}"/>
              </a:ext>
            </a:extLst>
          </p:cNvPr>
          <p:cNvSpPr txBox="1"/>
          <p:nvPr/>
        </p:nvSpPr>
        <p:spPr>
          <a:xfrm>
            <a:off x="1486121" y="4472046"/>
            <a:ext cx="3126877" cy="829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98" dirty="0">
                <a:latin typeface="FiraCode Nerd Font" panose="02000009000000000000" pitchFamily="49" charset="0"/>
              </a:rPr>
              <a:t>“</a:t>
            </a:r>
            <a:r>
              <a:rPr lang="en-US" sz="1198" dirty="0" err="1">
                <a:latin typeface="FiraCode Nerd Font" panose="02000009000000000000" pitchFamily="49" charset="0"/>
              </a:rPr>
              <a:t>Antibiotika</a:t>
            </a:r>
            <a:r>
              <a:rPr lang="en-US" sz="1198" dirty="0">
                <a:latin typeface="FiraCode Nerd Font" panose="02000009000000000000" pitchFamily="49" charset="0"/>
              </a:rPr>
              <a:t> </a:t>
            </a:r>
            <a:r>
              <a:rPr lang="en-US" sz="1198" dirty="0" err="1">
                <a:latin typeface="FiraCode Nerd Font" panose="02000009000000000000" pitchFamily="49" charset="0"/>
              </a:rPr>
              <a:t>sind</a:t>
            </a:r>
            <a:r>
              <a:rPr lang="en-US" sz="1198" dirty="0">
                <a:latin typeface="FiraCode Nerd Font" panose="02000009000000000000" pitchFamily="49" charset="0"/>
              </a:rPr>
              <a:t> </a:t>
            </a:r>
            <a:r>
              <a:rPr lang="en-US" sz="1198" dirty="0" err="1">
                <a:latin typeface="FiraCode Nerd Font" panose="02000009000000000000" pitchFamily="49" charset="0"/>
              </a:rPr>
              <a:t>Medikamente</a:t>
            </a:r>
            <a:r>
              <a:rPr lang="en-US" sz="1198" dirty="0">
                <a:latin typeface="FiraCode Nerd Font" panose="02000009000000000000" pitchFamily="49" charset="0"/>
              </a:rPr>
              <a:t>, die </a:t>
            </a:r>
            <a:r>
              <a:rPr lang="en-US" sz="1198" dirty="0" err="1">
                <a:latin typeface="FiraCode Nerd Font" panose="02000009000000000000" pitchFamily="49" charset="0"/>
              </a:rPr>
              <a:t>verwendet</a:t>
            </a:r>
            <a:r>
              <a:rPr lang="en-US" sz="1198" dirty="0">
                <a:latin typeface="FiraCode Nerd Font" panose="02000009000000000000" pitchFamily="49" charset="0"/>
              </a:rPr>
              <a:t> </a:t>
            </a:r>
            <a:r>
              <a:rPr lang="en-US" sz="1198" dirty="0" err="1">
                <a:latin typeface="FiraCode Nerd Font" panose="02000009000000000000" pitchFamily="49" charset="0"/>
              </a:rPr>
              <a:t>werden</a:t>
            </a:r>
            <a:r>
              <a:rPr lang="en-US" sz="1198" dirty="0">
                <a:latin typeface="FiraCode Nerd Font" panose="02000009000000000000" pitchFamily="49" charset="0"/>
              </a:rPr>
              <a:t>, um </a:t>
            </a:r>
            <a:r>
              <a:rPr lang="en-US" sz="1198" dirty="0" err="1">
                <a:latin typeface="FiraCode Nerd Font" panose="02000009000000000000" pitchFamily="49" charset="0"/>
              </a:rPr>
              <a:t>bakterielle</a:t>
            </a:r>
            <a:r>
              <a:rPr lang="en-US" sz="1198" dirty="0">
                <a:latin typeface="FiraCode Nerd Font" panose="02000009000000000000" pitchFamily="49" charset="0"/>
              </a:rPr>
              <a:t> </a:t>
            </a:r>
            <a:r>
              <a:rPr lang="en-US" sz="1198" dirty="0" err="1">
                <a:latin typeface="FiraCode Nerd Font" panose="02000009000000000000" pitchFamily="49" charset="0"/>
              </a:rPr>
              <a:t>Infektionen</a:t>
            </a:r>
            <a:r>
              <a:rPr lang="en-US" sz="1198" dirty="0">
                <a:latin typeface="FiraCode Nerd Font" panose="02000009000000000000" pitchFamily="49" charset="0"/>
              </a:rPr>
              <a:t> </a:t>
            </a:r>
            <a:r>
              <a:rPr lang="en-US" sz="1198" dirty="0" err="1">
                <a:latin typeface="FiraCode Nerd Font" panose="02000009000000000000" pitchFamily="49" charset="0"/>
              </a:rPr>
              <a:t>zu</a:t>
            </a:r>
            <a:r>
              <a:rPr lang="en-US" sz="1198" dirty="0">
                <a:latin typeface="FiraCode Nerd Font" panose="02000009000000000000" pitchFamily="49" charset="0"/>
              </a:rPr>
              <a:t> </a:t>
            </a:r>
            <a:r>
              <a:rPr lang="en-US" sz="1198" dirty="0" err="1">
                <a:latin typeface="FiraCode Nerd Font" panose="02000009000000000000" pitchFamily="49" charset="0"/>
              </a:rPr>
              <a:t>behandeln</a:t>
            </a:r>
            <a:r>
              <a:rPr lang="en-US" sz="1198" dirty="0">
                <a:latin typeface="FiraCode Nerd Font" panose="02000009000000000000" pitchFamily="49" charset="0"/>
              </a:rPr>
              <a:t>, </a:t>
            </a:r>
            <a:r>
              <a:rPr lang="en-US" sz="1198" dirty="0" err="1">
                <a:latin typeface="FiraCode Nerd Font" panose="02000009000000000000" pitchFamily="49" charset="0"/>
              </a:rPr>
              <a:t>indem</a:t>
            </a:r>
            <a:r>
              <a:rPr lang="en-US" sz="1198" dirty="0">
                <a:latin typeface="FiraCode Nerd Font" panose="02000009000000000000" pitchFamily="49" charset="0"/>
              </a:rPr>
              <a:t> </a:t>
            </a:r>
            <a:r>
              <a:rPr lang="en-US" sz="1198" dirty="0" err="1">
                <a:latin typeface="FiraCode Nerd Font" panose="02000009000000000000" pitchFamily="49" charset="0"/>
              </a:rPr>
              <a:t>sie</a:t>
            </a:r>
            <a:r>
              <a:rPr lang="en-US" sz="1198" dirty="0">
                <a:latin typeface="FiraCode Nerd Font" panose="02000009000000000000" pitchFamily="49" charset="0"/>
              </a:rPr>
              <a:t> ___”</a:t>
            </a:r>
          </a:p>
        </p:txBody>
      </p:sp>
      <p:pic>
        <p:nvPicPr>
          <p:cNvPr id="12" name="Graphic 11" descr="Books with solid fill">
            <a:extLst>
              <a:ext uri="{FF2B5EF4-FFF2-40B4-BE49-F238E27FC236}">
                <a16:creationId xmlns:a16="http://schemas.microsoft.com/office/drawing/2014/main" id="{6E9A546D-F7DB-0BA8-D767-D9E97C84F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8085" y="2218486"/>
            <a:ext cx="802844" cy="724009"/>
          </a:xfrm>
          <a:prstGeom prst="rect">
            <a:avLst/>
          </a:prstGeom>
        </p:spPr>
      </p:pic>
      <p:pic>
        <p:nvPicPr>
          <p:cNvPr id="30" name="Graphic 29" descr="Books with solid fill">
            <a:extLst>
              <a:ext uri="{FF2B5EF4-FFF2-40B4-BE49-F238E27FC236}">
                <a16:creationId xmlns:a16="http://schemas.microsoft.com/office/drawing/2014/main" id="{17291757-A3B5-BB0A-96E2-0995DD2A0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129" y="2789608"/>
            <a:ext cx="802844" cy="72400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E2E995-AB16-29F7-D7E9-D86924CBE561}"/>
              </a:ext>
            </a:extLst>
          </p:cNvPr>
          <p:cNvCxnSpPr>
            <a:cxnSpLocks/>
          </p:cNvCxnSpPr>
          <p:nvPr/>
        </p:nvCxnSpPr>
        <p:spPr>
          <a:xfrm flipV="1">
            <a:off x="3931327" y="4087727"/>
            <a:ext cx="400940" cy="22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2A7976-0D47-BC52-CB67-554BCB995422}"/>
              </a:ext>
            </a:extLst>
          </p:cNvPr>
          <p:cNvCxnSpPr>
            <a:cxnSpLocks/>
          </p:cNvCxnSpPr>
          <p:nvPr/>
        </p:nvCxnSpPr>
        <p:spPr>
          <a:xfrm>
            <a:off x="5606383" y="3765842"/>
            <a:ext cx="314886" cy="3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2167902-89F6-D5E8-A802-BBFD9727DCE5}"/>
              </a:ext>
            </a:extLst>
          </p:cNvPr>
          <p:cNvSpPr txBox="1"/>
          <p:nvPr/>
        </p:nvSpPr>
        <p:spPr>
          <a:xfrm>
            <a:off x="6166828" y="3516831"/>
            <a:ext cx="1970143" cy="829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98" dirty="0">
                <a:latin typeface="FiraCode Nerd Font" panose="02000009000000000000" pitchFamily="49" charset="0"/>
              </a:rPr>
              <a:t>“</a:t>
            </a:r>
            <a:r>
              <a:rPr lang="en-US" sz="1198" dirty="0" err="1">
                <a:latin typeface="FiraCode Nerd Font" panose="02000009000000000000" pitchFamily="49" charset="0"/>
              </a:rPr>
              <a:t>entweder</a:t>
            </a:r>
            <a:r>
              <a:rPr lang="en-US" sz="1198" dirty="0">
                <a:latin typeface="FiraCode Nerd Font" panose="02000009000000000000" pitchFamily="49" charset="0"/>
              </a:rPr>
              <a:t> das </a:t>
            </a:r>
            <a:r>
              <a:rPr lang="en-US" sz="1198" dirty="0" err="1">
                <a:latin typeface="FiraCode Nerd Font" panose="02000009000000000000" pitchFamily="49" charset="0"/>
              </a:rPr>
              <a:t>Wachstum</a:t>
            </a:r>
            <a:r>
              <a:rPr lang="en-US" sz="1198" dirty="0">
                <a:latin typeface="FiraCode Nerd Font" panose="02000009000000000000" pitchFamily="49" charset="0"/>
              </a:rPr>
              <a:t> von </a:t>
            </a:r>
            <a:r>
              <a:rPr lang="en-US" sz="1198" dirty="0" err="1">
                <a:latin typeface="FiraCode Nerd Font" panose="02000009000000000000" pitchFamily="49" charset="0"/>
              </a:rPr>
              <a:t>Bakterien</a:t>
            </a:r>
            <a:r>
              <a:rPr lang="en-US" sz="1198" dirty="0">
                <a:latin typeface="FiraCode Nerd Font" panose="02000009000000000000" pitchFamily="49" charset="0"/>
              </a:rPr>
              <a:t> </a:t>
            </a:r>
            <a:r>
              <a:rPr lang="en-US" sz="1198" dirty="0" err="1">
                <a:latin typeface="FiraCode Nerd Font" panose="02000009000000000000" pitchFamily="49" charset="0"/>
              </a:rPr>
              <a:t>hemmen</a:t>
            </a:r>
            <a:r>
              <a:rPr lang="en-US" sz="1198" dirty="0">
                <a:latin typeface="FiraCode Nerd Font" panose="02000009000000000000" pitchFamily="49" charset="0"/>
              </a:rPr>
              <a:t> </a:t>
            </a:r>
            <a:r>
              <a:rPr lang="en-US" sz="1198" dirty="0" err="1">
                <a:latin typeface="FiraCode Nerd Font" panose="02000009000000000000" pitchFamily="49" charset="0"/>
              </a:rPr>
              <a:t>oder</a:t>
            </a:r>
            <a:r>
              <a:rPr lang="en-US" sz="1198" dirty="0">
                <a:latin typeface="FiraCode Nerd Font" panose="02000009000000000000" pitchFamily="49" charset="0"/>
              </a:rPr>
              <a:t> </a:t>
            </a:r>
            <a:r>
              <a:rPr lang="en-US" sz="1198" dirty="0" err="1">
                <a:latin typeface="FiraCode Nerd Font" panose="02000009000000000000" pitchFamily="49" charset="0"/>
              </a:rPr>
              <a:t>sie</a:t>
            </a:r>
            <a:r>
              <a:rPr lang="en-US" sz="1198" dirty="0">
                <a:latin typeface="FiraCode Nerd Font" panose="02000009000000000000" pitchFamily="49" charset="0"/>
              </a:rPr>
              <a:t> </a:t>
            </a:r>
            <a:r>
              <a:rPr lang="en-US" sz="1198" dirty="0" err="1">
                <a:latin typeface="FiraCode Nerd Font" panose="02000009000000000000" pitchFamily="49" charset="0"/>
              </a:rPr>
              <a:t>abtöten</a:t>
            </a:r>
            <a:r>
              <a:rPr lang="en-US" sz="1198" dirty="0">
                <a:latin typeface="FiraCode Nerd Font" panose="02000009000000000000" pitchFamily="49" charset="0"/>
              </a:rPr>
              <a:t>…”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E7B545-5CEB-A734-D0DB-815CAB4509B1}"/>
              </a:ext>
            </a:extLst>
          </p:cNvPr>
          <p:cNvCxnSpPr>
            <a:cxnSpLocks/>
          </p:cNvCxnSpPr>
          <p:nvPr/>
        </p:nvCxnSpPr>
        <p:spPr>
          <a:xfrm>
            <a:off x="8382530" y="3902553"/>
            <a:ext cx="314886" cy="3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Checklist with solid fill">
            <a:extLst>
              <a:ext uri="{FF2B5EF4-FFF2-40B4-BE49-F238E27FC236}">
                <a16:creationId xmlns:a16="http://schemas.microsoft.com/office/drawing/2014/main" id="{C108AF54-1D23-48E6-C966-F527AE26E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04471" y="3418613"/>
            <a:ext cx="913211" cy="9132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A3248D-9BF1-E4B9-5CB2-9A4CAEB458E5}"/>
              </a:ext>
            </a:extLst>
          </p:cNvPr>
          <p:cNvSpPr txBox="1"/>
          <p:nvPr/>
        </p:nvSpPr>
        <p:spPr>
          <a:xfrm>
            <a:off x="10021522" y="3579808"/>
            <a:ext cx="1384965" cy="645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98" dirty="0"/>
              <a:t>Evaluation: Wie gut war die </a:t>
            </a:r>
            <a:r>
              <a:rPr lang="en-US" sz="1198" dirty="0" err="1"/>
              <a:t>Vorhersage</a:t>
            </a:r>
            <a:r>
              <a:rPr lang="en-US" sz="1198" dirty="0"/>
              <a:t>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D5AFC0-C3A7-AE95-6BED-64D5F5798907}"/>
              </a:ext>
            </a:extLst>
          </p:cNvPr>
          <p:cNvGrpSpPr/>
          <p:nvPr/>
        </p:nvGrpSpPr>
        <p:grpSpPr>
          <a:xfrm>
            <a:off x="4687496" y="3238257"/>
            <a:ext cx="918887" cy="988331"/>
            <a:chOff x="4365106" y="2678871"/>
            <a:chExt cx="920083" cy="989618"/>
          </a:xfrm>
        </p:grpSpPr>
        <p:pic>
          <p:nvPicPr>
            <p:cNvPr id="24" name="Graphic 23" descr="Cauldron with solid fill">
              <a:extLst>
                <a:ext uri="{FF2B5EF4-FFF2-40B4-BE49-F238E27FC236}">
                  <a16:creationId xmlns:a16="http://schemas.microsoft.com/office/drawing/2014/main" id="{6A488C77-3319-4175-AE3E-F8138AF17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65106" y="2678871"/>
              <a:ext cx="742913" cy="74291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16E4E6-76F0-D7A3-3FAD-46C44E5D8B04}"/>
                </a:ext>
              </a:extLst>
            </p:cNvPr>
            <p:cNvSpPr txBox="1"/>
            <p:nvPr/>
          </p:nvSpPr>
          <p:spPr>
            <a:xfrm>
              <a:off x="4502869" y="3391490"/>
              <a:ext cx="782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98" dirty="0"/>
                <a:t>LLM</a:t>
              </a: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FAC239E-E267-CBC4-5871-C1218EAF8175}"/>
              </a:ext>
            </a:extLst>
          </p:cNvPr>
          <p:cNvCxnSpPr/>
          <p:nvPr/>
        </p:nvCxnSpPr>
        <p:spPr>
          <a:xfrm rot="10800000">
            <a:off x="2423982" y="2516127"/>
            <a:ext cx="8140451" cy="754746"/>
          </a:xfrm>
          <a:prstGeom prst="bentConnector3">
            <a:avLst>
              <a:gd name="adj1" fmla="val 1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30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69303F3D-BDEA-E4C0-F732-B5BEB127981D}"/>
              </a:ext>
            </a:extLst>
          </p:cNvPr>
          <p:cNvSpPr/>
          <p:nvPr/>
        </p:nvSpPr>
        <p:spPr>
          <a:xfrm>
            <a:off x="532708" y="2088390"/>
            <a:ext cx="2839080" cy="2893068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42777"/>
                      <a:gd name="connsiteY0" fmla="*/ 0 h 2636520"/>
                      <a:gd name="connsiteX1" fmla="*/ 540128 w 2842777"/>
                      <a:gd name="connsiteY1" fmla="*/ 0 h 2636520"/>
                      <a:gd name="connsiteX2" fmla="*/ 1023400 w 2842777"/>
                      <a:gd name="connsiteY2" fmla="*/ 0 h 2636520"/>
                      <a:gd name="connsiteX3" fmla="*/ 1648811 w 2842777"/>
                      <a:gd name="connsiteY3" fmla="*/ 0 h 2636520"/>
                      <a:gd name="connsiteX4" fmla="*/ 2188938 w 2842777"/>
                      <a:gd name="connsiteY4" fmla="*/ 0 h 2636520"/>
                      <a:gd name="connsiteX5" fmla="*/ 2842777 w 2842777"/>
                      <a:gd name="connsiteY5" fmla="*/ 0 h 2636520"/>
                      <a:gd name="connsiteX6" fmla="*/ 2842777 w 2842777"/>
                      <a:gd name="connsiteY6" fmla="*/ 711860 h 2636520"/>
                      <a:gd name="connsiteX7" fmla="*/ 2842777 w 2842777"/>
                      <a:gd name="connsiteY7" fmla="*/ 1370990 h 2636520"/>
                      <a:gd name="connsiteX8" fmla="*/ 2842777 w 2842777"/>
                      <a:gd name="connsiteY8" fmla="*/ 2030120 h 2636520"/>
                      <a:gd name="connsiteX9" fmla="*/ 2842777 w 2842777"/>
                      <a:gd name="connsiteY9" fmla="*/ 2636520 h 2636520"/>
                      <a:gd name="connsiteX10" fmla="*/ 2331077 w 2842777"/>
                      <a:gd name="connsiteY10" fmla="*/ 2636520 h 2636520"/>
                      <a:gd name="connsiteX11" fmla="*/ 1762522 w 2842777"/>
                      <a:gd name="connsiteY11" fmla="*/ 2636520 h 2636520"/>
                      <a:gd name="connsiteX12" fmla="*/ 1222394 w 2842777"/>
                      <a:gd name="connsiteY12" fmla="*/ 2636520 h 2636520"/>
                      <a:gd name="connsiteX13" fmla="*/ 596983 w 2842777"/>
                      <a:gd name="connsiteY13" fmla="*/ 2636520 h 2636520"/>
                      <a:gd name="connsiteX14" fmla="*/ 0 w 2842777"/>
                      <a:gd name="connsiteY14" fmla="*/ 2636520 h 2636520"/>
                      <a:gd name="connsiteX15" fmla="*/ 0 w 2842777"/>
                      <a:gd name="connsiteY15" fmla="*/ 2030120 h 2636520"/>
                      <a:gd name="connsiteX16" fmla="*/ 0 w 2842777"/>
                      <a:gd name="connsiteY16" fmla="*/ 1370990 h 2636520"/>
                      <a:gd name="connsiteX17" fmla="*/ 0 w 2842777"/>
                      <a:gd name="connsiteY17" fmla="*/ 738226 h 2636520"/>
                      <a:gd name="connsiteX18" fmla="*/ 0 w 2842777"/>
                      <a:gd name="connsiteY18" fmla="*/ 0 h 2636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842777" h="2636520" extrusionOk="0">
                        <a:moveTo>
                          <a:pt x="0" y="0"/>
                        </a:moveTo>
                        <a:cubicBezTo>
                          <a:pt x="153291" y="25729"/>
                          <a:pt x="328588" y="18513"/>
                          <a:pt x="540128" y="0"/>
                        </a:cubicBezTo>
                        <a:cubicBezTo>
                          <a:pt x="751668" y="-18513"/>
                          <a:pt x="864447" y="-18632"/>
                          <a:pt x="1023400" y="0"/>
                        </a:cubicBezTo>
                        <a:cubicBezTo>
                          <a:pt x="1182353" y="18632"/>
                          <a:pt x="1412466" y="10619"/>
                          <a:pt x="1648811" y="0"/>
                        </a:cubicBezTo>
                        <a:cubicBezTo>
                          <a:pt x="1885156" y="-10619"/>
                          <a:pt x="1935450" y="22305"/>
                          <a:pt x="2188938" y="0"/>
                        </a:cubicBezTo>
                        <a:cubicBezTo>
                          <a:pt x="2442426" y="-22305"/>
                          <a:pt x="2526269" y="-21318"/>
                          <a:pt x="2842777" y="0"/>
                        </a:cubicBezTo>
                        <a:cubicBezTo>
                          <a:pt x="2847429" y="177283"/>
                          <a:pt x="2863459" y="412460"/>
                          <a:pt x="2842777" y="711860"/>
                        </a:cubicBezTo>
                        <a:cubicBezTo>
                          <a:pt x="2822095" y="1011260"/>
                          <a:pt x="2825078" y="1221724"/>
                          <a:pt x="2842777" y="1370990"/>
                        </a:cubicBezTo>
                        <a:cubicBezTo>
                          <a:pt x="2860477" y="1520256"/>
                          <a:pt x="2821843" y="1889690"/>
                          <a:pt x="2842777" y="2030120"/>
                        </a:cubicBezTo>
                        <a:cubicBezTo>
                          <a:pt x="2863712" y="2170550"/>
                          <a:pt x="2819837" y="2418489"/>
                          <a:pt x="2842777" y="2636520"/>
                        </a:cubicBezTo>
                        <a:cubicBezTo>
                          <a:pt x="2677575" y="2618942"/>
                          <a:pt x="2501610" y="2654197"/>
                          <a:pt x="2331077" y="2636520"/>
                        </a:cubicBezTo>
                        <a:cubicBezTo>
                          <a:pt x="2160544" y="2618843"/>
                          <a:pt x="1920866" y="2647433"/>
                          <a:pt x="1762522" y="2636520"/>
                        </a:cubicBezTo>
                        <a:cubicBezTo>
                          <a:pt x="1604179" y="2625607"/>
                          <a:pt x="1392055" y="2648806"/>
                          <a:pt x="1222394" y="2636520"/>
                        </a:cubicBezTo>
                        <a:cubicBezTo>
                          <a:pt x="1052733" y="2624234"/>
                          <a:pt x="909434" y="2645737"/>
                          <a:pt x="596983" y="2636520"/>
                        </a:cubicBezTo>
                        <a:cubicBezTo>
                          <a:pt x="284532" y="2627303"/>
                          <a:pt x="290301" y="2612439"/>
                          <a:pt x="0" y="2636520"/>
                        </a:cubicBezTo>
                        <a:cubicBezTo>
                          <a:pt x="-6269" y="2378478"/>
                          <a:pt x="-12880" y="2250934"/>
                          <a:pt x="0" y="2030120"/>
                        </a:cubicBezTo>
                        <a:cubicBezTo>
                          <a:pt x="12880" y="1809306"/>
                          <a:pt x="540" y="1520346"/>
                          <a:pt x="0" y="1370990"/>
                        </a:cubicBezTo>
                        <a:cubicBezTo>
                          <a:pt x="-540" y="1221634"/>
                          <a:pt x="-4752" y="871366"/>
                          <a:pt x="0" y="738226"/>
                        </a:cubicBezTo>
                        <a:cubicBezTo>
                          <a:pt x="4752" y="605086"/>
                          <a:pt x="16251" y="21339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8224-4300-8588-9949-95367D128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5ECFFB-41DE-7EB2-7431-31204CB3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wird Text erzeugt?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05EB4-CE78-3539-61CD-3FCC11988E68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</a:t>
            </a:r>
            <a:r>
              <a:rPr lang="de-CH" sz="1099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virtuelleakademie.github.io</a:t>
            </a:r>
            <a:r>
              <a:rPr lang="de-CH" sz="10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CH" sz="1099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promptly-literate</a:t>
            </a:r>
            <a:endParaRPr lang="de-CH" sz="1099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A35FE-44DB-2137-E662-AD6483AF5D3F}"/>
              </a:ext>
            </a:extLst>
          </p:cNvPr>
          <p:cNvSpPr txBox="1"/>
          <p:nvPr/>
        </p:nvSpPr>
        <p:spPr>
          <a:xfrm>
            <a:off x="537780" y="4098053"/>
            <a:ext cx="2780220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/>
              <a:t>Es war </a:t>
            </a:r>
            <a:r>
              <a:rPr lang="en-US" sz="2197" dirty="0" err="1"/>
              <a:t>einmal</a:t>
            </a:r>
            <a:r>
              <a:rPr lang="en-US" sz="2197" dirty="0"/>
              <a:t> </a:t>
            </a:r>
            <a:r>
              <a:rPr lang="en-US" sz="2197" dirty="0" err="1"/>
              <a:t>ein</a:t>
            </a:r>
            <a:r>
              <a:rPr lang="en-US" sz="2197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75AFD-25BA-D712-C06A-0F4F65AAB297}"/>
              </a:ext>
            </a:extLst>
          </p:cNvPr>
          <p:cNvSpPr txBox="1"/>
          <p:nvPr/>
        </p:nvSpPr>
        <p:spPr>
          <a:xfrm>
            <a:off x="1703196" y="2218628"/>
            <a:ext cx="811743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/>
              <a:t>Wolf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5DD41-D178-182C-0CE2-AD542572CF2B}"/>
              </a:ext>
            </a:extLst>
          </p:cNvPr>
          <p:cNvSpPr txBox="1"/>
          <p:nvPr/>
        </p:nvSpPr>
        <p:spPr>
          <a:xfrm>
            <a:off x="776083" y="2211359"/>
            <a:ext cx="1071754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Dachs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6D6EA5-76DF-4241-F2FE-C7CFF127FD45}"/>
              </a:ext>
            </a:extLst>
          </p:cNvPr>
          <p:cNvSpPr txBox="1"/>
          <p:nvPr/>
        </p:nvSpPr>
        <p:spPr>
          <a:xfrm>
            <a:off x="2404642" y="2218630"/>
            <a:ext cx="1000874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Fuchs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81022B3E-7466-7E45-FA7B-A70D5D1A9E55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H="1">
            <a:off x="2116733" y="2210962"/>
            <a:ext cx="2309752" cy="2325083"/>
          </a:xfrm>
          <a:prstGeom prst="bentConnector4">
            <a:avLst>
              <a:gd name="adj1" fmla="val -9884"/>
              <a:gd name="adj2" fmla="val 56982"/>
            </a:avLst>
          </a:prstGeom>
          <a:ln cap="flat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48C8F2-DDC7-AC86-7485-ED9F187F579C}"/>
              </a:ext>
            </a:extLst>
          </p:cNvPr>
          <p:cNvSpPr txBox="1"/>
          <p:nvPr/>
        </p:nvSpPr>
        <p:spPr>
          <a:xfrm>
            <a:off x="4615326" y="4160642"/>
            <a:ext cx="2780220" cy="76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/>
              <a:t>Es war </a:t>
            </a:r>
            <a:r>
              <a:rPr lang="en-US" sz="2197" dirty="0" err="1"/>
              <a:t>einmal</a:t>
            </a:r>
            <a:r>
              <a:rPr lang="en-US" sz="2197" dirty="0"/>
              <a:t> </a:t>
            </a:r>
            <a:r>
              <a:rPr lang="en-US" sz="2197" dirty="0" err="1"/>
              <a:t>ein</a:t>
            </a:r>
            <a:r>
              <a:rPr lang="en-US" sz="2197" dirty="0"/>
              <a:t> Wolf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EDDEAC-3B73-DD92-C1C7-B121F1274C29}"/>
              </a:ext>
            </a:extLst>
          </p:cNvPr>
          <p:cNvSpPr txBox="1"/>
          <p:nvPr/>
        </p:nvSpPr>
        <p:spPr>
          <a:xfrm>
            <a:off x="4903642" y="2162191"/>
            <a:ext cx="852381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/>
              <a:t>, 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81F002-8A11-A998-FC1E-3EAEEDA20A65}"/>
              </a:ext>
            </a:extLst>
          </p:cNvPr>
          <p:cNvSpPr txBox="1"/>
          <p:nvPr/>
        </p:nvSpPr>
        <p:spPr>
          <a:xfrm>
            <a:off x="5746620" y="2167990"/>
            <a:ext cx="957789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ohne</a:t>
            </a:r>
            <a:endParaRPr lang="en-US" sz="2197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9E5713-D16E-64F7-DECB-0E44DA50E7FC}"/>
              </a:ext>
            </a:extLst>
          </p:cNvPr>
          <p:cNvSpPr txBox="1"/>
          <p:nvPr/>
        </p:nvSpPr>
        <p:spPr>
          <a:xfrm>
            <a:off x="3506640" y="2158654"/>
            <a:ext cx="1491111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197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welcher</a:t>
            </a:r>
            <a:endParaRPr lang="en-US" sz="2197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8B84E920-3551-51E8-F713-7FC19BE68C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80050" y="2210963"/>
            <a:ext cx="2309752" cy="2325083"/>
          </a:xfrm>
          <a:prstGeom prst="bentConnector4">
            <a:avLst>
              <a:gd name="adj1" fmla="val -9884"/>
              <a:gd name="adj2" fmla="val 803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A93CBFF-E3A5-786A-6F8C-68B273F71C25}"/>
              </a:ext>
            </a:extLst>
          </p:cNvPr>
          <p:cNvSpPr txBox="1"/>
          <p:nvPr/>
        </p:nvSpPr>
        <p:spPr>
          <a:xfrm>
            <a:off x="7888782" y="4160642"/>
            <a:ext cx="2780220" cy="76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/>
              <a:t>Es war </a:t>
            </a:r>
            <a:r>
              <a:rPr lang="en-US" sz="2197" dirty="0" err="1"/>
              <a:t>einmal</a:t>
            </a:r>
            <a:r>
              <a:rPr lang="en-US" sz="2197" dirty="0"/>
              <a:t> </a:t>
            </a:r>
            <a:r>
              <a:rPr lang="en-US" sz="2197" dirty="0" err="1"/>
              <a:t>ein</a:t>
            </a:r>
            <a:r>
              <a:rPr lang="en-US" sz="2197" dirty="0"/>
              <a:t> Wolf, 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E7FE9C-5956-BDB8-38FE-ADF38C20B851}"/>
              </a:ext>
            </a:extLst>
          </p:cNvPr>
          <p:cNvSpPr txBox="1"/>
          <p:nvPr/>
        </p:nvSpPr>
        <p:spPr>
          <a:xfrm>
            <a:off x="7673808" y="2147378"/>
            <a:ext cx="628030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nie</a:t>
            </a:r>
            <a:endParaRPr lang="en-US" sz="2197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FD861E-A150-911A-12D2-D209B62AFBD8}"/>
              </a:ext>
            </a:extLst>
          </p:cNvPr>
          <p:cNvSpPr txBox="1"/>
          <p:nvPr/>
        </p:nvSpPr>
        <p:spPr>
          <a:xfrm>
            <a:off x="8592156" y="2152684"/>
            <a:ext cx="1491111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 err="1"/>
              <a:t>immer</a:t>
            </a:r>
            <a:endParaRPr lang="en-US" sz="2197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167443-1D70-ED6B-175B-027A328D0925}"/>
              </a:ext>
            </a:extLst>
          </p:cNvPr>
          <p:cNvSpPr txBox="1"/>
          <p:nvPr/>
        </p:nvSpPr>
        <p:spPr>
          <a:xfrm>
            <a:off x="9730444" y="2127096"/>
            <a:ext cx="1491111" cy="43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97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seine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2E1C4E3-A06A-73D8-F607-A5FB511C50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98502" y="2179918"/>
            <a:ext cx="2309752" cy="2325083"/>
          </a:xfrm>
          <a:prstGeom prst="bentConnector4">
            <a:avLst>
              <a:gd name="adj1" fmla="val -9884"/>
              <a:gd name="adj2" fmla="val 803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CE7E9B0-B2BB-6576-8A2F-F186F1892D11}"/>
              </a:ext>
            </a:extLst>
          </p:cNvPr>
          <p:cNvSpPr/>
          <p:nvPr/>
        </p:nvSpPr>
        <p:spPr>
          <a:xfrm>
            <a:off x="826964" y="2158654"/>
            <a:ext cx="876232" cy="483031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3912A8B-A9F4-F9E8-377B-DC03192E4C17}"/>
              </a:ext>
            </a:extLst>
          </p:cNvPr>
          <p:cNvSpPr/>
          <p:nvPr/>
        </p:nvSpPr>
        <p:spPr>
          <a:xfrm>
            <a:off x="3549622" y="2175260"/>
            <a:ext cx="1318350" cy="473694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50DFBBD-109F-9480-A2B1-42D90D43C28E}"/>
              </a:ext>
            </a:extLst>
          </p:cNvPr>
          <p:cNvSpPr/>
          <p:nvPr/>
        </p:nvSpPr>
        <p:spPr>
          <a:xfrm>
            <a:off x="4627958" y="4513883"/>
            <a:ext cx="800294" cy="415199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0051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460D809-C36B-0571-FACE-E5A04189DA02}"/>
              </a:ext>
            </a:extLst>
          </p:cNvPr>
          <p:cNvSpPr/>
          <p:nvPr/>
        </p:nvSpPr>
        <p:spPr>
          <a:xfrm>
            <a:off x="8576647" y="4535876"/>
            <a:ext cx="743178" cy="39320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0051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B039EDE-8E00-2072-8973-9967BF72E350}"/>
              </a:ext>
            </a:extLst>
          </p:cNvPr>
          <p:cNvGrpSpPr/>
          <p:nvPr/>
        </p:nvGrpSpPr>
        <p:grpSpPr>
          <a:xfrm>
            <a:off x="1495902" y="2849524"/>
            <a:ext cx="918887" cy="988331"/>
            <a:chOff x="4365106" y="2678871"/>
            <a:chExt cx="920083" cy="989618"/>
          </a:xfrm>
        </p:grpSpPr>
        <p:pic>
          <p:nvPicPr>
            <p:cNvPr id="61" name="Graphic 60" descr="Cauldron with solid fill">
              <a:extLst>
                <a:ext uri="{FF2B5EF4-FFF2-40B4-BE49-F238E27FC236}">
                  <a16:creationId xmlns:a16="http://schemas.microsoft.com/office/drawing/2014/main" id="{85A14DA7-010C-D71A-4EFE-9FC19B4EA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65106" y="2678871"/>
              <a:ext cx="742913" cy="74291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40319F-46C6-BC95-2E02-9E80DABA74E6}"/>
                </a:ext>
              </a:extLst>
            </p:cNvPr>
            <p:cNvSpPr txBox="1"/>
            <p:nvPr/>
          </p:nvSpPr>
          <p:spPr>
            <a:xfrm>
              <a:off x="4502869" y="3391490"/>
              <a:ext cx="782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98" dirty="0"/>
                <a:t>LLM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422329F-ECF7-6735-BA6F-B517DE388361}"/>
              </a:ext>
            </a:extLst>
          </p:cNvPr>
          <p:cNvCxnSpPr>
            <a:cxnSpLocks/>
          </p:cNvCxnSpPr>
          <p:nvPr/>
        </p:nvCxnSpPr>
        <p:spPr>
          <a:xfrm flipV="1">
            <a:off x="1854061" y="3867668"/>
            <a:ext cx="0" cy="26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A0369C1-A36C-3700-163A-1AABA5984A33}"/>
              </a:ext>
            </a:extLst>
          </p:cNvPr>
          <p:cNvGrpSpPr/>
          <p:nvPr/>
        </p:nvGrpSpPr>
        <p:grpSpPr>
          <a:xfrm>
            <a:off x="4763601" y="2771609"/>
            <a:ext cx="918887" cy="988331"/>
            <a:chOff x="4365106" y="2678871"/>
            <a:chExt cx="920083" cy="989618"/>
          </a:xfrm>
        </p:grpSpPr>
        <p:pic>
          <p:nvPicPr>
            <p:cNvPr id="66" name="Graphic 65" descr="Cauldron with solid fill">
              <a:extLst>
                <a:ext uri="{FF2B5EF4-FFF2-40B4-BE49-F238E27FC236}">
                  <a16:creationId xmlns:a16="http://schemas.microsoft.com/office/drawing/2014/main" id="{4B7F2071-9219-2D37-BE04-F1B3B7C28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65106" y="2678871"/>
              <a:ext cx="742913" cy="74291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64DF50-D9F9-BBB0-747D-767463F7979C}"/>
                </a:ext>
              </a:extLst>
            </p:cNvPr>
            <p:cNvSpPr txBox="1"/>
            <p:nvPr/>
          </p:nvSpPr>
          <p:spPr>
            <a:xfrm>
              <a:off x="4502869" y="3391490"/>
              <a:ext cx="782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98" dirty="0"/>
                <a:t>LLM</a:t>
              </a:r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0418EF3-A06E-780B-B140-2BB2355207E6}"/>
              </a:ext>
            </a:extLst>
          </p:cNvPr>
          <p:cNvCxnSpPr>
            <a:cxnSpLocks/>
          </p:cNvCxnSpPr>
          <p:nvPr/>
        </p:nvCxnSpPr>
        <p:spPr>
          <a:xfrm flipV="1">
            <a:off x="5121761" y="3789753"/>
            <a:ext cx="0" cy="26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D706D-12DA-8701-A4FC-5C88882919C9}"/>
              </a:ext>
            </a:extLst>
          </p:cNvPr>
          <p:cNvGrpSpPr/>
          <p:nvPr/>
        </p:nvGrpSpPr>
        <p:grpSpPr>
          <a:xfrm>
            <a:off x="8563656" y="2792670"/>
            <a:ext cx="918887" cy="988331"/>
            <a:chOff x="4365106" y="2678871"/>
            <a:chExt cx="920083" cy="989618"/>
          </a:xfrm>
        </p:grpSpPr>
        <p:pic>
          <p:nvPicPr>
            <p:cNvPr id="70" name="Graphic 69" descr="Cauldron with solid fill">
              <a:extLst>
                <a:ext uri="{FF2B5EF4-FFF2-40B4-BE49-F238E27FC236}">
                  <a16:creationId xmlns:a16="http://schemas.microsoft.com/office/drawing/2014/main" id="{C2C8D5A6-D1A7-1437-4EC6-30C5E6DDF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65106" y="2678871"/>
              <a:ext cx="742913" cy="74291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DD4B5A-08FB-C09D-600B-742B3D205DFA}"/>
                </a:ext>
              </a:extLst>
            </p:cNvPr>
            <p:cNvSpPr txBox="1"/>
            <p:nvPr/>
          </p:nvSpPr>
          <p:spPr>
            <a:xfrm>
              <a:off x="4502869" y="3391490"/>
              <a:ext cx="782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98" dirty="0"/>
                <a:t>LLM</a:t>
              </a:r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6B59912-CBA9-6962-5E52-4B5037ED4B7C}"/>
              </a:ext>
            </a:extLst>
          </p:cNvPr>
          <p:cNvCxnSpPr>
            <a:cxnSpLocks/>
          </p:cNvCxnSpPr>
          <p:nvPr/>
        </p:nvCxnSpPr>
        <p:spPr>
          <a:xfrm flipV="1">
            <a:off x="8921816" y="3810814"/>
            <a:ext cx="0" cy="26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1FB0D23-7990-F052-DDA0-1A87DCF7CA7A}"/>
              </a:ext>
            </a:extLst>
          </p:cNvPr>
          <p:cNvSpPr/>
          <p:nvPr/>
        </p:nvSpPr>
        <p:spPr>
          <a:xfrm>
            <a:off x="1726636" y="2180947"/>
            <a:ext cx="704138" cy="46073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0051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4D41112-EC49-A833-0659-2F1C702E5B54}"/>
              </a:ext>
            </a:extLst>
          </p:cNvPr>
          <p:cNvSpPr/>
          <p:nvPr/>
        </p:nvSpPr>
        <p:spPr>
          <a:xfrm>
            <a:off x="2475954" y="2168120"/>
            <a:ext cx="835251" cy="47356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39EFBB9-2524-83FF-D586-B8A656E99788}"/>
              </a:ext>
            </a:extLst>
          </p:cNvPr>
          <p:cNvSpPr/>
          <p:nvPr/>
        </p:nvSpPr>
        <p:spPr>
          <a:xfrm>
            <a:off x="4955650" y="2166734"/>
            <a:ext cx="781304" cy="45206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0051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178CA5E-E89D-FEAB-EAB7-8ACFD62A15E5}"/>
              </a:ext>
            </a:extLst>
          </p:cNvPr>
          <p:cNvSpPr/>
          <p:nvPr/>
        </p:nvSpPr>
        <p:spPr>
          <a:xfrm>
            <a:off x="5791693" y="2165696"/>
            <a:ext cx="852381" cy="43842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F3F423F-B54A-42E7-0D5A-FA922A128F9B}"/>
              </a:ext>
            </a:extLst>
          </p:cNvPr>
          <p:cNvSpPr/>
          <p:nvPr/>
        </p:nvSpPr>
        <p:spPr>
          <a:xfrm>
            <a:off x="8593612" y="2165697"/>
            <a:ext cx="1007053" cy="426821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0051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CBC2330-6E68-D329-E3C7-7B4902C891A0}"/>
              </a:ext>
            </a:extLst>
          </p:cNvPr>
          <p:cNvSpPr/>
          <p:nvPr/>
        </p:nvSpPr>
        <p:spPr>
          <a:xfrm>
            <a:off x="9751103" y="2162451"/>
            <a:ext cx="852381" cy="43842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DB7A6778-978A-BE79-C524-92DB3003CCA8}"/>
              </a:ext>
            </a:extLst>
          </p:cNvPr>
          <p:cNvSpPr/>
          <p:nvPr/>
        </p:nvSpPr>
        <p:spPr>
          <a:xfrm>
            <a:off x="7563653" y="2154098"/>
            <a:ext cx="852381" cy="43842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A1B5E5A-EF19-5721-297E-B683CB5979BE}"/>
              </a:ext>
            </a:extLst>
          </p:cNvPr>
          <p:cNvSpPr/>
          <p:nvPr/>
        </p:nvSpPr>
        <p:spPr>
          <a:xfrm>
            <a:off x="3514800" y="2112454"/>
            <a:ext cx="3595407" cy="2869004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42777"/>
                      <a:gd name="connsiteY0" fmla="*/ 0 h 2636520"/>
                      <a:gd name="connsiteX1" fmla="*/ 540128 w 2842777"/>
                      <a:gd name="connsiteY1" fmla="*/ 0 h 2636520"/>
                      <a:gd name="connsiteX2" fmla="*/ 1023400 w 2842777"/>
                      <a:gd name="connsiteY2" fmla="*/ 0 h 2636520"/>
                      <a:gd name="connsiteX3" fmla="*/ 1648811 w 2842777"/>
                      <a:gd name="connsiteY3" fmla="*/ 0 h 2636520"/>
                      <a:gd name="connsiteX4" fmla="*/ 2188938 w 2842777"/>
                      <a:gd name="connsiteY4" fmla="*/ 0 h 2636520"/>
                      <a:gd name="connsiteX5" fmla="*/ 2842777 w 2842777"/>
                      <a:gd name="connsiteY5" fmla="*/ 0 h 2636520"/>
                      <a:gd name="connsiteX6" fmla="*/ 2842777 w 2842777"/>
                      <a:gd name="connsiteY6" fmla="*/ 711860 h 2636520"/>
                      <a:gd name="connsiteX7" fmla="*/ 2842777 w 2842777"/>
                      <a:gd name="connsiteY7" fmla="*/ 1370990 h 2636520"/>
                      <a:gd name="connsiteX8" fmla="*/ 2842777 w 2842777"/>
                      <a:gd name="connsiteY8" fmla="*/ 2030120 h 2636520"/>
                      <a:gd name="connsiteX9" fmla="*/ 2842777 w 2842777"/>
                      <a:gd name="connsiteY9" fmla="*/ 2636520 h 2636520"/>
                      <a:gd name="connsiteX10" fmla="*/ 2331077 w 2842777"/>
                      <a:gd name="connsiteY10" fmla="*/ 2636520 h 2636520"/>
                      <a:gd name="connsiteX11" fmla="*/ 1762522 w 2842777"/>
                      <a:gd name="connsiteY11" fmla="*/ 2636520 h 2636520"/>
                      <a:gd name="connsiteX12" fmla="*/ 1222394 w 2842777"/>
                      <a:gd name="connsiteY12" fmla="*/ 2636520 h 2636520"/>
                      <a:gd name="connsiteX13" fmla="*/ 596983 w 2842777"/>
                      <a:gd name="connsiteY13" fmla="*/ 2636520 h 2636520"/>
                      <a:gd name="connsiteX14" fmla="*/ 0 w 2842777"/>
                      <a:gd name="connsiteY14" fmla="*/ 2636520 h 2636520"/>
                      <a:gd name="connsiteX15" fmla="*/ 0 w 2842777"/>
                      <a:gd name="connsiteY15" fmla="*/ 2030120 h 2636520"/>
                      <a:gd name="connsiteX16" fmla="*/ 0 w 2842777"/>
                      <a:gd name="connsiteY16" fmla="*/ 1370990 h 2636520"/>
                      <a:gd name="connsiteX17" fmla="*/ 0 w 2842777"/>
                      <a:gd name="connsiteY17" fmla="*/ 738226 h 2636520"/>
                      <a:gd name="connsiteX18" fmla="*/ 0 w 2842777"/>
                      <a:gd name="connsiteY18" fmla="*/ 0 h 2636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842777" h="2636520" extrusionOk="0">
                        <a:moveTo>
                          <a:pt x="0" y="0"/>
                        </a:moveTo>
                        <a:cubicBezTo>
                          <a:pt x="153291" y="25729"/>
                          <a:pt x="328588" y="18513"/>
                          <a:pt x="540128" y="0"/>
                        </a:cubicBezTo>
                        <a:cubicBezTo>
                          <a:pt x="751668" y="-18513"/>
                          <a:pt x="864447" y="-18632"/>
                          <a:pt x="1023400" y="0"/>
                        </a:cubicBezTo>
                        <a:cubicBezTo>
                          <a:pt x="1182353" y="18632"/>
                          <a:pt x="1412466" y="10619"/>
                          <a:pt x="1648811" y="0"/>
                        </a:cubicBezTo>
                        <a:cubicBezTo>
                          <a:pt x="1885156" y="-10619"/>
                          <a:pt x="1935450" y="22305"/>
                          <a:pt x="2188938" y="0"/>
                        </a:cubicBezTo>
                        <a:cubicBezTo>
                          <a:pt x="2442426" y="-22305"/>
                          <a:pt x="2526269" y="-21318"/>
                          <a:pt x="2842777" y="0"/>
                        </a:cubicBezTo>
                        <a:cubicBezTo>
                          <a:pt x="2847429" y="177283"/>
                          <a:pt x="2863459" y="412460"/>
                          <a:pt x="2842777" y="711860"/>
                        </a:cubicBezTo>
                        <a:cubicBezTo>
                          <a:pt x="2822095" y="1011260"/>
                          <a:pt x="2825078" y="1221724"/>
                          <a:pt x="2842777" y="1370990"/>
                        </a:cubicBezTo>
                        <a:cubicBezTo>
                          <a:pt x="2860477" y="1520256"/>
                          <a:pt x="2821843" y="1889690"/>
                          <a:pt x="2842777" y="2030120"/>
                        </a:cubicBezTo>
                        <a:cubicBezTo>
                          <a:pt x="2863712" y="2170550"/>
                          <a:pt x="2819837" y="2418489"/>
                          <a:pt x="2842777" y="2636520"/>
                        </a:cubicBezTo>
                        <a:cubicBezTo>
                          <a:pt x="2677575" y="2618942"/>
                          <a:pt x="2501610" y="2654197"/>
                          <a:pt x="2331077" y="2636520"/>
                        </a:cubicBezTo>
                        <a:cubicBezTo>
                          <a:pt x="2160544" y="2618843"/>
                          <a:pt x="1920866" y="2647433"/>
                          <a:pt x="1762522" y="2636520"/>
                        </a:cubicBezTo>
                        <a:cubicBezTo>
                          <a:pt x="1604179" y="2625607"/>
                          <a:pt x="1392055" y="2648806"/>
                          <a:pt x="1222394" y="2636520"/>
                        </a:cubicBezTo>
                        <a:cubicBezTo>
                          <a:pt x="1052733" y="2624234"/>
                          <a:pt x="909434" y="2645737"/>
                          <a:pt x="596983" y="2636520"/>
                        </a:cubicBezTo>
                        <a:cubicBezTo>
                          <a:pt x="284532" y="2627303"/>
                          <a:pt x="290301" y="2612439"/>
                          <a:pt x="0" y="2636520"/>
                        </a:cubicBezTo>
                        <a:cubicBezTo>
                          <a:pt x="-6269" y="2378478"/>
                          <a:pt x="-12880" y="2250934"/>
                          <a:pt x="0" y="2030120"/>
                        </a:cubicBezTo>
                        <a:cubicBezTo>
                          <a:pt x="12880" y="1809306"/>
                          <a:pt x="540" y="1520346"/>
                          <a:pt x="0" y="1370990"/>
                        </a:cubicBezTo>
                        <a:cubicBezTo>
                          <a:pt x="-540" y="1221634"/>
                          <a:pt x="-4752" y="871366"/>
                          <a:pt x="0" y="738226"/>
                        </a:cubicBezTo>
                        <a:cubicBezTo>
                          <a:pt x="4752" y="605086"/>
                          <a:pt x="16251" y="21339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D72128-31B5-175F-4220-3F312FE4B603}"/>
              </a:ext>
            </a:extLst>
          </p:cNvPr>
          <p:cNvSpPr/>
          <p:nvPr/>
        </p:nvSpPr>
        <p:spPr>
          <a:xfrm>
            <a:off x="7428370" y="2115715"/>
            <a:ext cx="3433768" cy="2869004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42777"/>
                      <a:gd name="connsiteY0" fmla="*/ 0 h 2636520"/>
                      <a:gd name="connsiteX1" fmla="*/ 540128 w 2842777"/>
                      <a:gd name="connsiteY1" fmla="*/ 0 h 2636520"/>
                      <a:gd name="connsiteX2" fmla="*/ 1023400 w 2842777"/>
                      <a:gd name="connsiteY2" fmla="*/ 0 h 2636520"/>
                      <a:gd name="connsiteX3" fmla="*/ 1648811 w 2842777"/>
                      <a:gd name="connsiteY3" fmla="*/ 0 h 2636520"/>
                      <a:gd name="connsiteX4" fmla="*/ 2188938 w 2842777"/>
                      <a:gd name="connsiteY4" fmla="*/ 0 h 2636520"/>
                      <a:gd name="connsiteX5" fmla="*/ 2842777 w 2842777"/>
                      <a:gd name="connsiteY5" fmla="*/ 0 h 2636520"/>
                      <a:gd name="connsiteX6" fmla="*/ 2842777 w 2842777"/>
                      <a:gd name="connsiteY6" fmla="*/ 711860 h 2636520"/>
                      <a:gd name="connsiteX7" fmla="*/ 2842777 w 2842777"/>
                      <a:gd name="connsiteY7" fmla="*/ 1370990 h 2636520"/>
                      <a:gd name="connsiteX8" fmla="*/ 2842777 w 2842777"/>
                      <a:gd name="connsiteY8" fmla="*/ 2030120 h 2636520"/>
                      <a:gd name="connsiteX9" fmla="*/ 2842777 w 2842777"/>
                      <a:gd name="connsiteY9" fmla="*/ 2636520 h 2636520"/>
                      <a:gd name="connsiteX10" fmla="*/ 2331077 w 2842777"/>
                      <a:gd name="connsiteY10" fmla="*/ 2636520 h 2636520"/>
                      <a:gd name="connsiteX11" fmla="*/ 1762522 w 2842777"/>
                      <a:gd name="connsiteY11" fmla="*/ 2636520 h 2636520"/>
                      <a:gd name="connsiteX12" fmla="*/ 1222394 w 2842777"/>
                      <a:gd name="connsiteY12" fmla="*/ 2636520 h 2636520"/>
                      <a:gd name="connsiteX13" fmla="*/ 596983 w 2842777"/>
                      <a:gd name="connsiteY13" fmla="*/ 2636520 h 2636520"/>
                      <a:gd name="connsiteX14" fmla="*/ 0 w 2842777"/>
                      <a:gd name="connsiteY14" fmla="*/ 2636520 h 2636520"/>
                      <a:gd name="connsiteX15" fmla="*/ 0 w 2842777"/>
                      <a:gd name="connsiteY15" fmla="*/ 2030120 h 2636520"/>
                      <a:gd name="connsiteX16" fmla="*/ 0 w 2842777"/>
                      <a:gd name="connsiteY16" fmla="*/ 1370990 h 2636520"/>
                      <a:gd name="connsiteX17" fmla="*/ 0 w 2842777"/>
                      <a:gd name="connsiteY17" fmla="*/ 738226 h 2636520"/>
                      <a:gd name="connsiteX18" fmla="*/ 0 w 2842777"/>
                      <a:gd name="connsiteY18" fmla="*/ 0 h 2636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842777" h="2636520" extrusionOk="0">
                        <a:moveTo>
                          <a:pt x="0" y="0"/>
                        </a:moveTo>
                        <a:cubicBezTo>
                          <a:pt x="153291" y="25729"/>
                          <a:pt x="328588" y="18513"/>
                          <a:pt x="540128" y="0"/>
                        </a:cubicBezTo>
                        <a:cubicBezTo>
                          <a:pt x="751668" y="-18513"/>
                          <a:pt x="864447" y="-18632"/>
                          <a:pt x="1023400" y="0"/>
                        </a:cubicBezTo>
                        <a:cubicBezTo>
                          <a:pt x="1182353" y="18632"/>
                          <a:pt x="1412466" y="10619"/>
                          <a:pt x="1648811" y="0"/>
                        </a:cubicBezTo>
                        <a:cubicBezTo>
                          <a:pt x="1885156" y="-10619"/>
                          <a:pt x="1935450" y="22305"/>
                          <a:pt x="2188938" y="0"/>
                        </a:cubicBezTo>
                        <a:cubicBezTo>
                          <a:pt x="2442426" y="-22305"/>
                          <a:pt x="2526269" y="-21318"/>
                          <a:pt x="2842777" y="0"/>
                        </a:cubicBezTo>
                        <a:cubicBezTo>
                          <a:pt x="2847429" y="177283"/>
                          <a:pt x="2863459" y="412460"/>
                          <a:pt x="2842777" y="711860"/>
                        </a:cubicBezTo>
                        <a:cubicBezTo>
                          <a:pt x="2822095" y="1011260"/>
                          <a:pt x="2825078" y="1221724"/>
                          <a:pt x="2842777" y="1370990"/>
                        </a:cubicBezTo>
                        <a:cubicBezTo>
                          <a:pt x="2860477" y="1520256"/>
                          <a:pt x="2821843" y="1889690"/>
                          <a:pt x="2842777" y="2030120"/>
                        </a:cubicBezTo>
                        <a:cubicBezTo>
                          <a:pt x="2863712" y="2170550"/>
                          <a:pt x="2819837" y="2418489"/>
                          <a:pt x="2842777" y="2636520"/>
                        </a:cubicBezTo>
                        <a:cubicBezTo>
                          <a:pt x="2677575" y="2618942"/>
                          <a:pt x="2501610" y="2654197"/>
                          <a:pt x="2331077" y="2636520"/>
                        </a:cubicBezTo>
                        <a:cubicBezTo>
                          <a:pt x="2160544" y="2618843"/>
                          <a:pt x="1920866" y="2647433"/>
                          <a:pt x="1762522" y="2636520"/>
                        </a:cubicBezTo>
                        <a:cubicBezTo>
                          <a:pt x="1604179" y="2625607"/>
                          <a:pt x="1392055" y="2648806"/>
                          <a:pt x="1222394" y="2636520"/>
                        </a:cubicBezTo>
                        <a:cubicBezTo>
                          <a:pt x="1052733" y="2624234"/>
                          <a:pt x="909434" y="2645737"/>
                          <a:pt x="596983" y="2636520"/>
                        </a:cubicBezTo>
                        <a:cubicBezTo>
                          <a:pt x="284532" y="2627303"/>
                          <a:pt x="290301" y="2612439"/>
                          <a:pt x="0" y="2636520"/>
                        </a:cubicBezTo>
                        <a:cubicBezTo>
                          <a:pt x="-6269" y="2378478"/>
                          <a:pt x="-12880" y="2250934"/>
                          <a:pt x="0" y="2030120"/>
                        </a:cubicBezTo>
                        <a:cubicBezTo>
                          <a:pt x="12880" y="1809306"/>
                          <a:pt x="540" y="1520346"/>
                          <a:pt x="0" y="1370990"/>
                        </a:cubicBezTo>
                        <a:cubicBezTo>
                          <a:pt x="-540" y="1221634"/>
                          <a:pt x="-4752" y="871366"/>
                          <a:pt x="0" y="738226"/>
                        </a:cubicBezTo>
                        <a:cubicBezTo>
                          <a:pt x="4752" y="605086"/>
                          <a:pt x="16251" y="21339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97" dirty="0" err="1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33B7F26-0FDF-843B-2B8B-347844A5855F}"/>
              </a:ext>
            </a:extLst>
          </p:cNvPr>
          <p:cNvSpPr txBox="1"/>
          <p:nvPr/>
        </p:nvSpPr>
        <p:spPr>
          <a:xfrm>
            <a:off x="445045" y="1855663"/>
            <a:ext cx="852326" cy="27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98" dirty="0"/>
              <a:t>Schritt 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98AAC7F-E4D8-5230-0A45-DAB934DDA410}"/>
              </a:ext>
            </a:extLst>
          </p:cNvPr>
          <p:cNvSpPr txBox="1"/>
          <p:nvPr/>
        </p:nvSpPr>
        <p:spPr>
          <a:xfrm>
            <a:off x="7371305" y="1813723"/>
            <a:ext cx="852326" cy="27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98" dirty="0"/>
              <a:t>Schritt 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1322901-7B5F-EF35-EDAB-92A63F1F9089}"/>
              </a:ext>
            </a:extLst>
          </p:cNvPr>
          <p:cNvSpPr txBox="1"/>
          <p:nvPr/>
        </p:nvSpPr>
        <p:spPr>
          <a:xfrm>
            <a:off x="3436008" y="1835816"/>
            <a:ext cx="852326" cy="27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98" dirty="0"/>
              <a:t>Schritt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4A0C225-63DC-07C9-530E-0802AAC3FFC7}"/>
              </a:ext>
            </a:extLst>
          </p:cNvPr>
          <p:cNvSpPr txBox="1"/>
          <p:nvPr/>
        </p:nvSpPr>
        <p:spPr>
          <a:xfrm>
            <a:off x="11413803" y="4052038"/>
            <a:ext cx="852326" cy="829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595" dirty="0"/>
              <a:t>…</a:t>
            </a:r>
          </a:p>
          <a:p>
            <a:pPr algn="l"/>
            <a:endParaRPr lang="en-US" sz="1198" dirty="0"/>
          </a:p>
        </p:txBody>
      </p:sp>
    </p:spTree>
    <p:extLst>
      <p:ext uri="{BB962C8B-B14F-4D97-AF65-F5344CB8AC3E}">
        <p14:creationId xmlns:p14="http://schemas.microsoft.com/office/powerpoint/2010/main" val="336440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8224-4300-8588-9949-95367D128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1EDC64-0F94-0E44-13C1-6E1CDE1E97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264" y="2108006"/>
            <a:ext cx="11291473" cy="4054285"/>
          </a:xfrm>
        </p:spPr>
        <p:txBody>
          <a:bodyPr/>
          <a:lstStyle/>
          <a:p>
            <a:r>
              <a:rPr lang="de-CH" dirty="0"/>
              <a:t>Ein </a:t>
            </a:r>
            <a:r>
              <a:rPr lang="de-CH"/>
              <a:t>LLM hat gelernt</a:t>
            </a:r>
            <a:r>
              <a:rPr lang="de-CH" dirty="0"/>
              <a:t>, alle möglichen Dokumente </a:t>
            </a:r>
            <a:r>
              <a:rPr lang="de-CH"/>
              <a:t>zu simulieren.</a:t>
            </a:r>
            <a:endParaRPr lang="de-CH" dirty="0"/>
          </a:p>
          <a:p>
            <a:endParaRPr lang="de-CH" dirty="0"/>
          </a:p>
          <a:p>
            <a:r>
              <a:rPr lang="de-CH" dirty="0"/>
              <a:t>Erzeugter Text (Output) ist abhängig von:</a:t>
            </a:r>
          </a:p>
          <a:p>
            <a:endParaRPr lang="de-CH" dirty="0"/>
          </a:p>
          <a:p>
            <a:pPr marL="722959" lvl="1" indent="-456606">
              <a:buFont typeface="+mj-lt"/>
              <a:buAutoNum type="arabicParenR"/>
            </a:pPr>
            <a:r>
              <a:rPr lang="de-CH" dirty="0"/>
              <a:t>Generativem Model, welches gelernt wurde</a:t>
            </a:r>
          </a:p>
          <a:p>
            <a:pPr marL="722959" lvl="1" indent="-456606">
              <a:buFont typeface="+mj-lt"/>
              <a:buAutoNum type="arabicParenR"/>
            </a:pPr>
            <a:r>
              <a:rPr lang="de-CH" dirty="0"/>
              <a:t>Eingabetext (Prompt)</a:t>
            </a:r>
          </a:p>
          <a:p>
            <a:pPr marL="722959" lvl="1" indent="-456606">
              <a:buFont typeface="+mj-lt"/>
              <a:buAutoNum type="arabicParenR"/>
            </a:pPr>
            <a:r>
              <a:rPr lang="de-CH" dirty="0"/>
              <a:t>Dem bisher generierten Text</a:t>
            </a:r>
          </a:p>
          <a:p>
            <a:pPr marL="722959" lvl="1" indent="-456606">
              <a:buFont typeface="+mj-lt"/>
              <a:buAutoNum type="arabicParenR"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5ECFFB-41DE-7EB2-7431-31204CB3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Nach dem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05EB4-CE78-3539-61CD-3FCC11988E68}"/>
              </a:ext>
            </a:extLst>
          </p:cNvPr>
          <p:cNvSpPr txBox="1"/>
          <p:nvPr/>
        </p:nvSpPr>
        <p:spPr>
          <a:xfrm>
            <a:off x="365145" y="6547521"/>
            <a:ext cx="7918983" cy="2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Bildquelle: https://</a:t>
            </a:r>
            <a:r>
              <a:rPr lang="de-CH" sz="1099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virtuelleakademie.github.io</a:t>
            </a:r>
            <a:r>
              <a:rPr lang="de-CH" sz="10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CH" sz="1099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promptly-literate</a:t>
            </a:r>
            <a:endParaRPr lang="de-CH" sz="1099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42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3749</Words>
  <Application>Microsoft Macintosh PowerPoint</Application>
  <PresentationFormat>Widescreen</PresentationFormat>
  <Paragraphs>552</Paragraphs>
  <Slides>65</Slides>
  <Notes>34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Aptos</vt:lpstr>
      <vt:lpstr>Aptos Display</vt:lpstr>
      <vt:lpstr>Arial</vt:lpstr>
      <vt:lpstr>Calibri</vt:lpstr>
      <vt:lpstr>FiraCode Nerd Font</vt:lpstr>
      <vt:lpstr>Lucida Sans</vt:lpstr>
      <vt:lpstr>Symbol</vt:lpstr>
      <vt:lpstr>Times New Roman</vt:lpstr>
      <vt:lpstr>Office Theme</vt:lpstr>
      <vt:lpstr>Künstliche Intelligenz in Pflegepraxis und Berufsbildung </vt:lpstr>
      <vt:lpstr>Begleitdokument</vt:lpstr>
      <vt:lpstr>Inhalt</vt:lpstr>
      <vt:lpstr>Erste Schritte mit ChatGPT</vt:lpstr>
      <vt:lpstr>Was ist Künstliche Intelligenz (KI) ?</vt:lpstr>
      <vt:lpstr>Large Language Model (LLM)</vt:lpstr>
      <vt:lpstr>Ein wird LLM wird trainiert, Text vorherzusagen</vt:lpstr>
      <vt:lpstr>Wie wird Text erzeugt?</vt:lpstr>
      <vt:lpstr>Nach dem Training</vt:lpstr>
      <vt:lpstr>Wie kann ich den Output beeinflussen? </vt:lpstr>
      <vt:lpstr>PowerPoint Presentation</vt:lpstr>
      <vt:lpstr>Ein LLM wird trainiert, Dialoge zu führen und keinen «schlechten» Inhalt zu produzieren</vt:lpstr>
      <vt:lpstr>Was ist ein Chatbot?</vt:lpstr>
      <vt:lpstr>Was kann ChatGPT?</vt:lpstr>
      <vt:lpstr>LLM Funktionsweise</vt:lpstr>
      <vt:lpstr>LLM Funktionsweise</vt:lpstr>
      <vt:lpstr>LLM Funktionsweise</vt:lpstr>
      <vt:lpstr>LLM Funktionsweise</vt:lpstr>
      <vt:lpstr>Was ist ein Prompt?</vt:lpstr>
      <vt:lpstr>Prompt engineering</vt:lpstr>
      <vt:lpstr>Prompting techniques (a bag of tricks)</vt:lpstr>
      <vt:lpstr>Prompting: Grundlagen</vt:lpstr>
      <vt:lpstr>Prompting: Grundlagen</vt:lpstr>
      <vt:lpstr>Übung</vt:lpstr>
      <vt:lpstr>Prompting: Grundlagen</vt:lpstr>
      <vt:lpstr>Übung</vt:lpstr>
      <vt:lpstr>Prompting: Grundlagen</vt:lpstr>
      <vt:lpstr>Übung</vt:lpstr>
      <vt:lpstr>Prompting: Grundlagen</vt:lpstr>
      <vt:lpstr>Übung</vt:lpstr>
      <vt:lpstr>Prompting: Grundlagen</vt:lpstr>
      <vt:lpstr>Übung</vt:lpstr>
      <vt:lpstr>Prompting: Grundlagen</vt:lpstr>
      <vt:lpstr>Übung</vt:lpstr>
      <vt:lpstr>Gefahren und Herausforderungen</vt:lpstr>
      <vt:lpstr>Gefahren und Herausforderungen</vt:lpstr>
      <vt:lpstr>Prompting: Weiterführende Techniken</vt:lpstr>
      <vt:lpstr>Prompting: Weiterführende Techniken</vt:lpstr>
      <vt:lpstr>Übung</vt:lpstr>
      <vt:lpstr>Prompting: Weiterführende Techniken</vt:lpstr>
      <vt:lpstr>Übung</vt:lpstr>
      <vt:lpstr>Prompting: Weiterführende Techniken</vt:lpstr>
      <vt:lpstr>Übung</vt:lpstr>
      <vt:lpstr>Prompting: Weiterführende Techniken</vt:lpstr>
      <vt:lpstr>Übung</vt:lpstr>
      <vt:lpstr>Abschlussübung: Lernziele und Zeitplanung mit ChatGPT</vt:lpstr>
      <vt:lpstr>Rechtliche Aspekte</vt:lpstr>
      <vt:lpstr>Urheberrecht 1/2</vt:lpstr>
      <vt:lpstr>Urheberrecht 2/2</vt:lpstr>
      <vt:lpstr>Empfehlungen 1/2</vt:lpstr>
      <vt:lpstr>Empfehlungen 2/2</vt:lpstr>
      <vt:lpstr>Datenschutz allgemein bedeutet</vt:lpstr>
      <vt:lpstr>Datenschutz 1/4</vt:lpstr>
      <vt:lpstr>Datenschutz 2/4</vt:lpstr>
      <vt:lpstr>Datenschutz 3/4</vt:lpstr>
      <vt:lpstr>Datenschutz 4/4</vt:lpstr>
      <vt:lpstr>Schutzmassnahmen</vt:lpstr>
      <vt:lpstr>Betrug bei Leistungsnachweisen</vt:lpstr>
      <vt:lpstr>Betrug bei Leistungsnachweisen</vt:lpstr>
      <vt:lpstr>Detektion</vt:lpstr>
      <vt:lpstr>Homework apocalypse</vt:lpstr>
      <vt:lpstr>Zwei Illusionen </vt:lpstr>
      <vt:lpstr>Merci</vt:lpstr>
      <vt:lpstr>Was können LLMs gut?</vt:lpstr>
      <vt:lpstr>Was ist generative KI?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Ellis</dc:creator>
  <cp:lastModifiedBy>Andrew Ellis</cp:lastModifiedBy>
  <cp:revision>2</cp:revision>
  <dcterms:created xsi:type="dcterms:W3CDTF">2024-09-06T14:28:13Z</dcterms:created>
  <dcterms:modified xsi:type="dcterms:W3CDTF">2024-09-06T15:14:57Z</dcterms:modified>
</cp:coreProperties>
</file>